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sldIdLst>
    <p:sldId id="258" r:id="rId2"/>
    <p:sldId id="296" r:id="rId3"/>
    <p:sldId id="332" r:id="rId4"/>
    <p:sldId id="333" r:id="rId5"/>
    <p:sldId id="334" r:id="rId6"/>
    <p:sldId id="305" r:id="rId7"/>
    <p:sldId id="302" r:id="rId8"/>
    <p:sldId id="307" r:id="rId9"/>
    <p:sldId id="345" r:id="rId10"/>
    <p:sldId id="331" r:id="rId11"/>
    <p:sldId id="330" r:id="rId12"/>
    <p:sldId id="300" r:id="rId13"/>
    <p:sldId id="335" r:id="rId14"/>
    <p:sldId id="313" r:id="rId15"/>
    <p:sldId id="312" r:id="rId16"/>
    <p:sldId id="346" r:id="rId17"/>
    <p:sldId id="343" r:id="rId18"/>
    <p:sldId id="339" r:id="rId19"/>
    <p:sldId id="301" r:id="rId20"/>
    <p:sldId id="342" r:id="rId21"/>
    <p:sldId id="338" r:id="rId22"/>
    <p:sldId id="340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6291"/>
  </p:normalViewPr>
  <p:slideViewPr>
    <p:cSldViewPr snapToGrid="0">
      <p:cViewPr varScale="1">
        <p:scale>
          <a:sx n="86" d="100"/>
          <a:sy n="86" d="100"/>
        </p:scale>
        <p:origin x="24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BD969-4DDF-084E-8CA3-C4EFA6CEF73E}" type="datetimeFigureOut">
              <a:rPr lang="en-CH" smtClean="0"/>
              <a:t>27.10.22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5AE1-5F45-874B-B1FC-95EA317D259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832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EAB-4A03-9049-B16E-D60D220BCF5B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6EC5-3376-AF4B-B1A5-CB65D9EE8311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3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44D1-DCF0-0041-B891-C86FAA575E3E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0E7-A4C3-1B46-AC4C-206729E88B7D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04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E4B-5FE3-7F4D-BEE4-57DD8767CADD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6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201E-F9A3-A74E-8885-5111CDE51681}" type="datetime1">
              <a:rPr lang="de-CH" smtClean="0"/>
              <a:t>27.10.22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E058-DA15-9241-80D9-85FF79B1975A}" type="datetime1">
              <a:rPr lang="de-CH" smtClean="0"/>
              <a:t>27.10.22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741-D6B0-A042-ABC5-4779D693ADE8}" type="datetime1">
              <a:rPr lang="de-CH" smtClean="0"/>
              <a:t>27.10.22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2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5B1-56EB-7E4F-A7A9-61C5A9AB57F0}" type="datetime1">
              <a:rPr lang="de-CH" smtClean="0"/>
              <a:t>27.10.22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5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02E-FA2E-3845-BB4F-1DB845661922}" type="datetime1">
              <a:rPr lang="de-CH" smtClean="0"/>
              <a:t>27.10.22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3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FA1B-6C5C-F647-AE5F-A57C44236BF4}" type="datetime1">
              <a:rPr lang="de-CH" smtClean="0"/>
              <a:t>27.10.22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ECD6-910C-C44E-8A52-F3A179BF558D}" type="datetime1">
              <a:rPr lang="de-CH" smtClean="0"/>
              <a:t>27.10.22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6.01548" TargetMode="External"/><Relationship Id="rId2" Type="http://schemas.openxmlformats.org/officeDocument/2006/relationships/hyperlink" Target="https://arxiv.org/abs/1703.0493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ml-epfl/understanding-sam" TargetMode="External"/><Relationship Id="rId2" Type="http://schemas.openxmlformats.org/officeDocument/2006/relationships/hyperlink" Target="https://arxiv.org/abs/2206.0623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hyperlink" Target="https://arxiv.org/abs/1611.0353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45F4FF-06B9-11DB-6D91-55FB181B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88" y="849083"/>
            <a:ext cx="8224624" cy="4230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FEB28-06D3-6F6B-36DD-72F92C874633}"/>
              </a:ext>
            </a:extLst>
          </p:cNvPr>
          <p:cNvSpPr txBox="1"/>
          <p:nvPr/>
        </p:nvSpPr>
        <p:spPr>
          <a:xfrm>
            <a:off x="2829080" y="5560184"/>
            <a:ext cx="653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28 October 2022</a:t>
            </a:r>
          </a:p>
          <a:p>
            <a:pPr algn="ctr"/>
            <a:r>
              <a:rPr lang="en-CH" sz="2400" dirty="0"/>
              <a:t>ELLIS Mathematics of Deep Learning reading group</a:t>
            </a:r>
          </a:p>
        </p:txBody>
      </p:sp>
      <p:pic>
        <p:nvPicPr>
          <p:cNvPr id="7" name="Picture 4" descr="photo placeholder image">
            <a:extLst>
              <a:ext uri="{FF2B5EF4-FFF2-40B4-BE49-F238E27FC236}">
                <a16:creationId xmlns:a16="http://schemas.microsoft.com/office/drawing/2014/main" id="{3F23307A-EAF2-6224-B3FA-39587552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-1940" r="13222" b="37663"/>
          <a:stretch/>
        </p:blipFill>
        <p:spPr bwMode="auto">
          <a:xfrm>
            <a:off x="10190276" y="5056466"/>
            <a:ext cx="1580817" cy="16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7032E1-90EB-3A84-F92C-367DDDC4119C}"/>
              </a:ext>
            </a:extLst>
          </p:cNvPr>
          <p:cNvSpPr/>
          <p:nvPr/>
        </p:nvSpPr>
        <p:spPr>
          <a:xfrm>
            <a:off x="9956141" y="4494111"/>
            <a:ext cx="204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joint work with </a:t>
            </a:r>
          </a:p>
          <a:p>
            <a:pPr algn="ctr"/>
            <a:r>
              <a:rPr lang="en-GB" sz="1400" b="1" dirty="0"/>
              <a:t>Prof. Nicolas Flammarion</a:t>
            </a:r>
            <a:endParaRPr lang="en-GB" sz="600" b="1" dirty="0"/>
          </a:p>
        </p:txBody>
      </p:sp>
    </p:spTree>
    <p:extLst>
      <p:ext uri="{BB962C8B-B14F-4D97-AF65-F5344CB8AC3E}">
        <p14:creationId xmlns:p14="http://schemas.microsoft.com/office/powerpoint/2010/main" val="423357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29061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Diagonal linear networks: effect of SAM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87484" y="929376"/>
                <a:ext cx="11410602" cy="854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Our result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-SAM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-SAM: </a:t>
                </a:r>
                <a:r>
                  <a:rPr lang="en-US" sz="2400" b="1" dirty="0"/>
                  <a:t>both decrease the effective parameter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CH" sz="2400" b="1" dirty="0"/>
                  <a:t> in the hyperbolic 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H" sz="2400" b="1" dirty="0"/>
                  <a:t> but n-SAM reduces it significantly more</a:t>
                </a:r>
                <a:endParaRPr lang="en-CH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4" y="929376"/>
                <a:ext cx="11410602" cy="854499"/>
              </a:xfrm>
              <a:prstGeom prst="rect">
                <a:avLst/>
              </a:prstGeom>
              <a:blipFill>
                <a:blip r:embed="rId2"/>
                <a:stretch>
                  <a:fillRect l="-779" t="-2899" b="-115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829" y="640670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9</a:t>
            </a:fld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40C9B-DCA7-494B-B4AB-BFBA5B4AFC51}"/>
              </a:ext>
            </a:extLst>
          </p:cNvPr>
          <p:cNvSpPr txBox="1"/>
          <p:nvPr/>
        </p:nvSpPr>
        <p:spPr>
          <a:xfrm>
            <a:off x="487484" y="6207348"/>
            <a:ext cx="10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This implicit bias of SAM can explain its generalization benefits for this problem</a:t>
            </a:r>
            <a:endParaRPr lang="en-CH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F15D7-D387-F9F8-A453-46F2F809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533" y="1864923"/>
            <a:ext cx="5535045" cy="37524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2CD11A-B166-E285-AB83-1B1F9A8EAC51}"/>
                  </a:ext>
                </a:extLst>
              </p:cNvPr>
              <p:cNvSpPr/>
              <p:nvPr/>
            </p:nvSpPr>
            <p:spPr>
              <a:xfrm>
                <a:off x="487484" y="5692400"/>
                <a:ext cx="116065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-SAM promotes </a:t>
                </a:r>
                <a:r>
                  <a:rPr lang="en-GB" sz="2400" b="1" dirty="0"/>
                  <a:t>sparsity</a:t>
                </a:r>
                <a:r>
                  <a:rPr lang="en-GB" sz="2400" dirty="0"/>
                  <a:t> of the linear predictor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H" sz="2400" dirty="0"/>
                  <a:t> (and much more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H" sz="2400" dirty="0"/>
                  <a:t>-SAM)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2CD11A-B166-E285-AB83-1B1F9A8EA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4" y="5692400"/>
                <a:ext cx="11606545" cy="461665"/>
              </a:xfrm>
              <a:prstGeom prst="rect">
                <a:avLst/>
              </a:prstGeom>
              <a:blipFill>
                <a:blip r:embed="rId4"/>
                <a:stretch>
                  <a:fillRect l="-765"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4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518982" y="329596"/>
            <a:ext cx="1144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Optimization theory: general convergence results for SAM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518982" y="1133906"/>
                <a:ext cx="10592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We analyze the convergence of the stochastic version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H" sz="2400" dirty="0"/>
                  <a:t>-SAM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H" sz="2400" dirty="0"/>
                  <a:t>):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2" y="1133906"/>
                <a:ext cx="10592332" cy="461665"/>
              </a:xfrm>
              <a:prstGeom prst="rect">
                <a:avLst/>
              </a:prstGeom>
              <a:blipFill>
                <a:blip r:embed="rId2"/>
                <a:stretch>
                  <a:fillRect l="-718"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10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AB225-324E-8548-8E87-B1ACE847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88" y="1765685"/>
            <a:ext cx="6970024" cy="9038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A556A1-8F50-B847-AFA6-5A59C4B37DDC}"/>
                  </a:ext>
                </a:extLst>
              </p:cNvPr>
              <p:cNvSpPr txBox="1"/>
              <p:nvPr/>
            </p:nvSpPr>
            <p:spPr>
              <a:xfrm>
                <a:off x="518982" y="2987367"/>
                <a:ext cx="1059233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Note: the same 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2400" dirty="0"/>
                  <a:t> is used for the inner and outer updates (as in SAM)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H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However, we don’t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H" sz="2400" dirty="0"/>
                  <a:t> gradient normalization (i.e.,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but we show empirically that it’s not important for generalization</a:t>
                </a:r>
                <a:br>
                  <a:rPr lang="en-US" sz="2400" dirty="0"/>
                </a:b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b="1" dirty="0"/>
                  <a:t>Why interesting</a:t>
                </a:r>
                <a:r>
                  <a:rPr lang="en-CH" sz="2400" dirty="0"/>
                  <a:t>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we need to sufficiently minimize the loss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the implicit bias result </a:t>
                </a:r>
                <a:r>
                  <a:rPr lang="en-CH" sz="2400" b="1" dirty="0"/>
                  <a:t>requires</a:t>
                </a:r>
                <a:r>
                  <a:rPr lang="en-CH" sz="2400" dirty="0"/>
                  <a:t> convergence to a global min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and in practice </a:t>
                </a:r>
                <a:r>
                  <a:rPr lang="en-CH" sz="2400" b="1" dirty="0"/>
                  <a:t>we converge to nearly zero training loss even with SAM </a:t>
                </a:r>
                <a:r>
                  <a:rPr lang="en-CH" sz="2400" dirty="0"/>
                  <a:t>(!)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A556A1-8F50-B847-AFA6-5A59C4B3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2" y="2987367"/>
                <a:ext cx="10592332" cy="3416320"/>
              </a:xfrm>
              <a:prstGeom prst="rect">
                <a:avLst/>
              </a:prstGeom>
              <a:blipFill>
                <a:blip r:embed="rId4"/>
                <a:stretch>
                  <a:fillRect l="-718" t="-1111" r="-718" b="-296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518982" y="329596"/>
            <a:ext cx="1144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General convergence results for SAM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11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45862-219A-E3FD-99EF-A3E85931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" y="1614710"/>
            <a:ext cx="5691450" cy="2714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8E1EF-DBD9-8881-4E93-0ED675F48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48" y="1614710"/>
            <a:ext cx="52070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5870A-1457-6554-6A48-FE076262CAA8}"/>
              </a:ext>
            </a:extLst>
          </p:cNvPr>
          <p:cNvSpPr txBox="1"/>
          <p:nvPr/>
        </p:nvSpPr>
        <p:spPr>
          <a:xfrm>
            <a:off x="2470744" y="1131273"/>
            <a:ext cx="183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Assumptions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B6E28-6544-497E-490A-24D05D13B489}"/>
              </a:ext>
            </a:extLst>
          </p:cNvPr>
          <p:cNvSpPr txBox="1"/>
          <p:nvPr/>
        </p:nvSpPr>
        <p:spPr>
          <a:xfrm>
            <a:off x="7624979" y="1142159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Convergence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CA826E-4A10-A1A4-1CE5-C69DF8BB9921}"/>
                  </a:ext>
                </a:extLst>
              </p:cNvPr>
              <p:cNvSpPr txBox="1"/>
              <p:nvPr/>
            </p:nvSpPr>
            <p:spPr>
              <a:xfrm>
                <a:off x="2013623" y="5029220"/>
                <a:ext cx="83718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400" dirty="0"/>
                  <a:t>Some people had the intuition that SAM helps generalization </a:t>
                </a:r>
                <a:r>
                  <a:rPr lang="en-CH" sz="2400" b="1" dirty="0"/>
                  <a:t>because</a:t>
                </a:r>
                <a:r>
                  <a:rPr lang="en-CH" sz="2400" dirty="0"/>
                  <a:t> it prevents convergence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sz="2400" dirty="0"/>
                  <a:t> not true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CA826E-4A10-A1A4-1CE5-C69DF8BB9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23" y="5029220"/>
                <a:ext cx="8371845" cy="830997"/>
              </a:xfrm>
              <a:prstGeom prst="rect">
                <a:avLst/>
              </a:prstGeom>
              <a:blipFill>
                <a:blip r:embed="rId4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5005372-4A20-EF03-0D04-882589AB2330}"/>
              </a:ext>
            </a:extLst>
          </p:cNvPr>
          <p:cNvSpPr txBox="1"/>
          <p:nvPr/>
        </p:nvSpPr>
        <p:spPr>
          <a:xfrm>
            <a:off x="2057509" y="6081480"/>
            <a:ext cx="837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>
                <a:highlight>
                  <a:srgbClr val="FFFF00"/>
                </a:highlight>
              </a:rPr>
              <a:t>Now let’s switch gears and explore the effect of SAM empirically</a:t>
            </a:r>
          </a:p>
        </p:txBody>
      </p:sp>
    </p:spTree>
    <p:extLst>
      <p:ext uri="{BB962C8B-B14F-4D97-AF65-F5344CB8AC3E}">
        <p14:creationId xmlns:p14="http://schemas.microsoft.com/office/powerpoint/2010/main" val="27920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/>
              <p:nvPr/>
            </p:nvSpPr>
            <p:spPr>
              <a:xfrm>
                <a:off x="701040" y="357714"/>
                <a:ext cx="10789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b="1" dirty="0"/>
                  <a:t>-SAM for 2-layer </a:t>
                </a:r>
                <a:r>
                  <a:rPr lang="en-US" sz="3200" b="1" dirty="0" err="1"/>
                  <a:t>ReLU</a:t>
                </a:r>
                <a:r>
                  <a:rPr lang="en-US" sz="3200" b="1" dirty="0"/>
                  <a:t> networks: sparsity bias</a:t>
                </a:r>
                <a:endParaRPr lang="en-CH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57714"/>
                <a:ext cx="10789920" cy="584775"/>
              </a:xfrm>
              <a:prstGeom prst="rect">
                <a:avLst/>
              </a:prstGeom>
              <a:blipFill>
                <a:blip r:embed="rId2"/>
                <a:stretch>
                  <a:fillRect t="-12766" b="-2978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12</a:t>
            </a:fld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314FB-C3DC-B76B-8611-EF7766354C85}"/>
              </a:ext>
            </a:extLst>
          </p:cNvPr>
          <p:cNvSpPr txBox="1"/>
          <p:nvPr/>
        </p:nvSpPr>
        <p:spPr>
          <a:xfrm>
            <a:off x="701040" y="1167221"/>
            <a:ext cx="1078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</a:t>
            </a:r>
            <a:r>
              <a:rPr lang="en-GB" sz="2400" b="1" dirty="0"/>
              <a:t>non-linear</a:t>
            </a:r>
            <a:r>
              <a:rPr lang="en-GB" sz="2400" dirty="0"/>
              <a:t> networks, we can observe some interesting properties empirically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D09291-B150-EB68-A02B-154F2B37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690" y="1891717"/>
            <a:ext cx="8363527" cy="3262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F2F7F-312A-EC50-E197-EEC393074064}"/>
              </a:ext>
            </a:extLst>
          </p:cNvPr>
          <p:cNvSpPr txBox="1"/>
          <p:nvPr/>
        </p:nvSpPr>
        <p:spPr>
          <a:xfrm>
            <a:off x="1593439" y="5521094"/>
            <a:ext cx="900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Using SAM for 2-layer </a:t>
            </a:r>
            <a:r>
              <a:rPr lang="en-GB" sz="2400" dirty="0" err="1"/>
              <a:t>ReLU</a:t>
            </a:r>
            <a:r>
              <a:rPr lang="en-GB" sz="2400" dirty="0"/>
              <a:t> networks on simple 1D regression also leads to a </a:t>
            </a:r>
            <a:r>
              <a:rPr lang="en-GB" sz="2400" b="1" dirty="0" err="1"/>
              <a:t>sparsifying</a:t>
            </a:r>
            <a:r>
              <a:rPr lang="en-GB" sz="2400" b="1" dirty="0"/>
              <a:t> effect </a:t>
            </a:r>
            <a:r>
              <a:rPr lang="en-GB" sz="2400" dirty="0"/>
              <a:t>but in terms of the </a:t>
            </a:r>
            <a:r>
              <a:rPr lang="en-GB" sz="2400" b="1" dirty="0" err="1"/>
              <a:t>ReLU</a:t>
            </a:r>
            <a:r>
              <a:rPr lang="en-GB" sz="2400" b="1" dirty="0"/>
              <a:t> kinks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15010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518982" y="269636"/>
            <a:ext cx="1144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happens for deep networks: convergence and generalization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518982" y="5176173"/>
            <a:ext cx="10963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ERM and SAM converge to </a:t>
            </a:r>
            <a:r>
              <a:rPr lang="en-GB" sz="2400" dirty="0"/>
              <a:t>nearly zero training loss: 0.0012 for ERM vs 0.0009 for SAM =&gt; </a:t>
            </a:r>
            <a:r>
              <a:rPr lang="en-GB" sz="2400" b="1" dirty="0"/>
              <a:t>our convergence result is relevant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However, the SAM model has </a:t>
            </a:r>
            <a:r>
              <a:rPr lang="en-GB" sz="2400" b="1" dirty="0"/>
              <a:t>much better generalization performance</a:t>
            </a:r>
            <a:r>
              <a:rPr lang="en-GB" sz="2400" dirty="0"/>
              <a:t>: 3.76% vs 5.03% test error</a:t>
            </a:r>
            <a:endParaRPr lang="en-CH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13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E1F4BE-B74D-2E47-AEFD-4EC83339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72" y="988334"/>
            <a:ext cx="6085255" cy="4088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64D8D3-8BB9-7255-3277-E025440389B1}"/>
              </a:ext>
            </a:extLst>
          </p:cNvPr>
          <p:cNvSpPr txBox="1"/>
          <p:nvPr/>
        </p:nvSpPr>
        <p:spPr>
          <a:xfrm>
            <a:off x="9428813" y="2207977"/>
            <a:ext cx="2539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2400" b="1" dirty="0"/>
              <a:t>Setting</a:t>
            </a:r>
            <a:r>
              <a:rPr lang="en-CH" sz="2400" dirty="0"/>
              <a:t>:</a:t>
            </a:r>
            <a:br>
              <a:rPr lang="en-CH" sz="2400" dirty="0"/>
            </a:br>
            <a:r>
              <a:rPr lang="en-CH" sz="2400" dirty="0"/>
              <a:t>ResNet-18 on CIFAR-10 with 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3074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518982" y="329596"/>
            <a:ext cx="1144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happens for deep networks: normalization in SAM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389135" y="1040537"/>
                <a:ext cx="105923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Our convergence result holds for </a:t>
                </a:r>
                <a:r>
                  <a:rPr lang="en-US" sz="2400" b="1" dirty="0"/>
                  <a:t>unnormalized SAM</a:t>
                </a:r>
                <a:r>
                  <a:rPr lang="en-US" sz="2400" dirty="0"/>
                  <a:t>, i.e. we assumed no scaling of the SAM updates by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(as this may prevent convergence in some cases)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empirically normalization isn’t important for improving generalization</a:t>
                </a:r>
                <a:endParaRPr lang="en-CH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5" y="1040537"/>
                <a:ext cx="10592332" cy="1200329"/>
              </a:xfrm>
              <a:prstGeom prst="rect">
                <a:avLst/>
              </a:prstGeom>
              <a:blipFill>
                <a:blip r:embed="rId2"/>
                <a:stretch>
                  <a:fillRect l="-719" t="-20000" r="-120" b="-43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14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B6B14-D9A1-2942-B0B3-A4901193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0"/>
          <a:stretch/>
        </p:blipFill>
        <p:spPr>
          <a:xfrm>
            <a:off x="518982" y="2456048"/>
            <a:ext cx="5165283" cy="4059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8DEFF9-EE1E-2D5C-553A-C65F5E56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/>
          <a:stretch/>
        </p:blipFill>
        <p:spPr>
          <a:xfrm>
            <a:off x="5816184" y="2456048"/>
            <a:ext cx="5165282" cy="40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BE0AE-7740-CCEF-057F-F675008B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15</a:t>
            </a:fld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485C7-EDF6-613E-EC87-82BCADC18BC0}"/>
              </a:ext>
            </a:extLst>
          </p:cNvPr>
          <p:cNvSpPr txBox="1"/>
          <p:nvPr/>
        </p:nvSpPr>
        <p:spPr>
          <a:xfrm>
            <a:off x="477752" y="324973"/>
            <a:ext cx="11321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200" b="1" dirty="0"/>
              <a:t>At which stage of training the effect of SAM is important? (part 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2AF76-9497-CB30-7486-3C7AEDF0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08"/>
          <a:stretch/>
        </p:blipFill>
        <p:spPr>
          <a:xfrm>
            <a:off x="569263" y="1912431"/>
            <a:ext cx="5326870" cy="3765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A584E-5CF1-FF69-75D2-3BCAD378A4E5}"/>
              </a:ext>
            </a:extLst>
          </p:cNvPr>
          <p:cNvSpPr txBox="1"/>
          <p:nvPr/>
        </p:nvSpPr>
        <p:spPr>
          <a:xfrm>
            <a:off x="393105" y="1180257"/>
            <a:ext cx="1140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Here we switch </a:t>
            </a:r>
            <a:r>
              <a:rPr lang="en-CH" sz="2400" b="1" dirty="0"/>
              <a:t>from SAM to ERM </a:t>
            </a:r>
            <a:r>
              <a:rPr lang="en-CH" sz="2400" dirty="0"/>
              <a:t>and </a:t>
            </a:r>
            <a:r>
              <a:rPr lang="en-CH" sz="2400" b="1" dirty="0"/>
              <a:t>from</a:t>
            </a:r>
            <a:r>
              <a:rPr lang="en-CH" sz="2400" dirty="0"/>
              <a:t> </a:t>
            </a:r>
            <a:r>
              <a:rPr lang="en-CH" sz="2400" b="1" dirty="0"/>
              <a:t>ERM to SAM</a:t>
            </a:r>
            <a:r>
              <a:rPr lang="en-CH" sz="2400" dirty="0"/>
              <a:t> at different stages of training</a:t>
            </a:r>
            <a:endParaRPr lang="en-CH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A10AA-D6FB-8C0F-3FCA-D3B505125A6E}"/>
                  </a:ext>
                </a:extLst>
              </p:cNvPr>
              <p:cNvSpPr txBox="1"/>
              <p:nvPr/>
            </p:nvSpPr>
            <p:spPr>
              <a:xfrm>
                <a:off x="1462462" y="5931994"/>
                <a:ext cx="9212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sz="2400" b="1" dirty="0"/>
                  <a:t> SAM has the most important effect in the second half of the training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A10AA-D6FB-8C0F-3FCA-D3B505125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62" y="5931994"/>
                <a:ext cx="9212650" cy="461665"/>
              </a:xfrm>
              <a:prstGeom prst="rect">
                <a:avLst/>
              </a:prstGeom>
              <a:blipFill>
                <a:blip r:embed="rId3"/>
                <a:stretch>
                  <a:fillRect t="-8108" r="-413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EC2C8AA-4583-96DC-97EF-15398F6F6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54"/>
          <a:stretch/>
        </p:blipFill>
        <p:spPr>
          <a:xfrm>
            <a:off x="6295869" y="1912431"/>
            <a:ext cx="5299655" cy="37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462578" y="328185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At which stage of training the effect of SAM is important? (part II)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16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65AD0-188A-228E-3EBA-87ABEE4CA9B8}"/>
              </a:ext>
            </a:extLst>
          </p:cNvPr>
          <p:cNvSpPr txBox="1"/>
          <p:nvPr/>
        </p:nvSpPr>
        <p:spPr>
          <a:xfrm>
            <a:off x="1789382" y="5791027"/>
            <a:ext cx="900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And it’s not so mysterious: </a:t>
            </a:r>
            <a:r>
              <a:rPr lang="en-GB" sz="2200" b="1" dirty="0"/>
              <a:t>exactly</a:t>
            </a:r>
            <a:r>
              <a:rPr lang="en-GB" sz="2200" dirty="0"/>
              <a:t> </a:t>
            </a:r>
            <a:r>
              <a:rPr lang="en-GB" sz="2200" b="1" dirty="0"/>
              <a:t>the</a:t>
            </a:r>
            <a:r>
              <a:rPr lang="en-GB" sz="2200" dirty="0"/>
              <a:t> </a:t>
            </a:r>
            <a:r>
              <a:rPr lang="en-GB" sz="2200" b="1" dirty="0"/>
              <a:t>same</a:t>
            </a:r>
            <a:r>
              <a:rPr lang="en-GB" sz="2200" dirty="0"/>
              <a:t> phenomena are observed also for </a:t>
            </a:r>
            <a:r>
              <a:rPr lang="en-GB" sz="2200" b="1" dirty="0"/>
              <a:t>diagonal linear networks</a:t>
            </a:r>
            <a:r>
              <a:rPr lang="en-GB" sz="2200" dirty="0"/>
              <a:t> where we can explain the dynamics quite well!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EC479-C1E2-19C9-B19B-E98B0948CF16}"/>
              </a:ext>
            </a:extLst>
          </p:cNvPr>
          <p:cNvSpPr txBox="1"/>
          <p:nvPr/>
        </p:nvSpPr>
        <p:spPr>
          <a:xfrm>
            <a:off x="701038" y="1051983"/>
            <a:ext cx="1088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A curious property of SAM: if we finetune an ERM model with SAM </a:t>
            </a:r>
            <a:br>
              <a:rPr lang="en-GB" sz="2200" dirty="0"/>
            </a:br>
            <a:r>
              <a:rPr lang="en-GB" sz="2200" u="sng" dirty="0"/>
              <a:t>on the same dataset</a:t>
            </a:r>
            <a:r>
              <a:rPr lang="en-GB" sz="2200" dirty="0"/>
              <a:t>, we get a </a:t>
            </a:r>
            <a:r>
              <a:rPr lang="en-GB" sz="2200" b="1" dirty="0"/>
              <a:t>significant generalization improvement 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80C96-4EB4-CE3A-B7F8-7285C322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96"/>
          <a:stretch/>
        </p:blipFill>
        <p:spPr>
          <a:xfrm>
            <a:off x="1498864" y="2346209"/>
            <a:ext cx="4487209" cy="2847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17CFB-A8A5-E762-2B43-49364D23736F}"/>
              </a:ext>
            </a:extLst>
          </p:cNvPr>
          <p:cNvSpPr txBox="1"/>
          <p:nvPr/>
        </p:nvSpPr>
        <p:spPr>
          <a:xfrm>
            <a:off x="2536370" y="1904436"/>
            <a:ext cx="2855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200" b="1" dirty="0"/>
              <a:t>ResNet-18 on CIFAR-10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1EA80-EB8C-C9DD-54E1-690D5BFB7FC4}"/>
              </a:ext>
            </a:extLst>
          </p:cNvPr>
          <p:cNvSpPr txBox="1"/>
          <p:nvPr/>
        </p:nvSpPr>
        <p:spPr>
          <a:xfrm>
            <a:off x="7260769" y="1915322"/>
            <a:ext cx="2997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200" b="1" dirty="0"/>
              <a:t>ResNet-34 on CIFAR-100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B6493-15F8-9F5F-7626-6F81AF46E276}"/>
                  </a:ext>
                </a:extLst>
              </p:cNvPr>
              <p:cNvSpPr txBox="1"/>
              <p:nvPr/>
            </p:nvSpPr>
            <p:spPr>
              <a:xfrm>
                <a:off x="2873829" y="5226045"/>
                <a:ext cx="68362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+ minima of ERM and ERM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SAM are linearly connected</a:t>
                </a:r>
                <a:endParaRPr lang="en-CH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B6493-15F8-9F5F-7626-6F81AF46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9" y="5226045"/>
                <a:ext cx="6836228" cy="400110"/>
              </a:xfrm>
              <a:prstGeom prst="rect">
                <a:avLst/>
              </a:prstGeom>
              <a:blipFill>
                <a:blip r:embed="rId3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F57AB7E-10E5-30B8-4282-15800C63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9"/>
          <a:stretch/>
        </p:blipFill>
        <p:spPr>
          <a:xfrm>
            <a:off x="6205928" y="2313551"/>
            <a:ext cx="4532925" cy="28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24552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What happens with SAM on mislabelled data?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33909" y="1083718"/>
                <a:ext cx="112668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Convergence of SAM to global minima can also have a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negative impact</a:t>
                </a:r>
                <a:r>
                  <a:rPr lang="en-GB" sz="2400" dirty="0"/>
                  <a:t>  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/>
                  <a:t>  e.g., SAM overfits similarly to ERM when trained on mislabelled data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9" y="1083718"/>
                <a:ext cx="11266842" cy="830997"/>
              </a:xfrm>
              <a:prstGeom prst="rect">
                <a:avLst/>
              </a:prstGeom>
              <a:blipFill>
                <a:blip r:embed="rId2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17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98D2C-4D2C-453C-05FD-DD583D94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r="50629"/>
          <a:stretch/>
        </p:blipFill>
        <p:spPr>
          <a:xfrm>
            <a:off x="841205" y="2460171"/>
            <a:ext cx="5124163" cy="3387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2A16A-128B-3A35-1640-7AD00DA839E8}"/>
              </a:ext>
            </a:extLst>
          </p:cNvPr>
          <p:cNvSpPr txBox="1"/>
          <p:nvPr/>
        </p:nvSpPr>
        <p:spPr>
          <a:xfrm>
            <a:off x="2318654" y="2051056"/>
            <a:ext cx="2855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200" b="1" dirty="0"/>
              <a:t>ResNet-18 on CIFAR-10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56C61-779A-C190-3404-8F311DBC6F1C}"/>
              </a:ext>
            </a:extLst>
          </p:cNvPr>
          <p:cNvSpPr txBox="1"/>
          <p:nvPr/>
        </p:nvSpPr>
        <p:spPr>
          <a:xfrm>
            <a:off x="7424055" y="2061942"/>
            <a:ext cx="2997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200" b="1" dirty="0"/>
              <a:t>ResNet-34 on CIFAR-100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EAFAA-59F8-7F57-ACD1-93375B2CF6BC}"/>
              </a:ext>
            </a:extLst>
          </p:cNvPr>
          <p:cNvSpPr txBox="1"/>
          <p:nvPr/>
        </p:nvSpPr>
        <p:spPr>
          <a:xfrm>
            <a:off x="1363404" y="5843319"/>
            <a:ext cx="9465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also suggests that the beneficial effect of SAM is observed not only close to a minimum but also </a:t>
            </a:r>
            <a:r>
              <a:rPr lang="en-US" sz="2400" b="1" dirty="0"/>
              <a:t>along the whole optimization trajectory</a:t>
            </a:r>
            <a:endParaRPr lang="en-GB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2861EE-A105-6D68-0C02-E4A15892F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9" t="14905"/>
          <a:stretch/>
        </p:blipFill>
        <p:spPr>
          <a:xfrm>
            <a:off x="6095999" y="2444840"/>
            <a:ext cx="5124163" cy="33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402442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Future directions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716030" y="1427110"/>
            <a:ext cx="10899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implicit bias of SAM for non-linear neural networks in terms of the learned function?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does sharpness still makes sense despite its obvious flaws (</a:t>
            </a:r>
            <a:r>
              <a:rPr lang="en-GB" sz="2400" dirty="0">
                <a:hlinkClick r:id="rId2"/>
              </a:rPr>
              <a:t>Sharp Minima Can Generalize For Deep Nets (ICML’17)</a:t>
            </a:r>
            <a:r>
              <a:rPr lang="en-US" sz="24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is SAM so beneficial for vision transformers: </a:t>
            </a:r>
            <a:r>
              <a:rPr lang="en-US" sz="2400" dirty="0">
                <a:hlinkClick r:id="rId3"/>
              </a:rPr>
              <a:t>When Vision Transformers Outperform ResNets without Pre-training or Strong Data Augmentations (ICLR’22)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More in-depth exploration of SAM in the noisy label setting: why does it work?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18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BC52-2704-BC6C-C41C-6A901442EEBB}"/>
              </a:ext>
            </a:extLst>
          </p:cNvPr>
          <p:cNvSpPr txBox="1"/>
          <p:nvPr/>
        </p:nvSpPr>
        <p:spPr>
          <a:xfrm>
            <a:off x="2959821" y="5916457"/>
            <a:ext cx="636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Before we conclude, a few more words about 1.</a:t>
            </a:r>
          </a:p>
        </p:txBody>
      </p:sp>
    </p:spTree>
    <p:extLst>
      <p:ext uri="{BB962C8B-B14F-4D97-AF65-F5344CB8AC3E}">
        <p14:creationId xmlns:p14="http://schemas.microsoft.com/office/powerpoint/2010/main" val="6377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39947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Background: Sharpness-Aware Minimization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1" y="1156152"/>
            <a:ext cx="643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Sharpness-Aware Minimization (SAM) </a:t>
            </a: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Foret</a:t>
            </a:r>
            <a:r>
              <a:rPr lang="en-US" sz="2400" dirty="0">
                <a:solidFill>
                  <a:srgbClr val="0070C0"/>
                </a:solidFill>
              </a:rPr>
              <a:t> et al., ICLR’21]</a:t>
            </a:r>
            <a:r>
              <a:rPr lang="en-US" sz="2400" dirty="0"/>
              <a:t>:</a:t>
            </a:r>
            <a:endParaRPr lang="en-US" sz="24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388" y="646844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D0299-293F-1040-A8F9-E799F48C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1153597"/>
            <a:ext cx="4351259" cy="2818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BF488-F303-9143-9B71-84B64687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59" y="2016210"/>
            <a:ext cx="5809122" cy="75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CB594-DD5D-3D4A-8420-5C812E28C3CD}"/>
              </a:ext>
            </a:extLst>
          </p:cNvPr>
          <p:cNvSpPr/>
          <p:nvPr/>
        </p:nvSpPr>
        <p:spPr>
          <a:xfrm>
            <a:off x="523006" y="5206978"/>
            <a:ext cx="6202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 consistently </a:t>
            </a:r>
            <a:r>
              <a:rPr lang="en-US" sz="2400" b="1" dirty="0"/>
              <a:t>improves generalization </a:t>
            </a:r>
            <a:r>
              <a:rPr lang="en-US" sz="2400" dirty="0"/>
              <a:t>in the state-of-the-art settings (!) and has only 2x computational overhead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E4F7F-A66E-734B-AEB3-10EDB5F89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6" y="4022474"/>
            <a:ext cx="3541774" cy="885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934ADA-D698-3140-A9FA-7671B5CE0ACE}"/>
              </a:ext>
            </a:extLst>
          </p:cNvPr>
          <p:cNvSpPr/>
          <p:nvPr/>
        </p:nvSpPr>
        <p:spPr>
          <a:xfrm>
            <a:off x="523006" y="3200406"/>
            <a:ext cx="635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Foret</a:t>
            </a:r>
            <a:r>
              <a:rPr lang="en-US" sz="2400" dirty="0">
                <a:solidFill>
                  <a:srgbClr val="0070C0"/>
                </a:solidFill>
              </a:rPr>
              <a:t> et al., ICLR’21</a:t>
            </a:r>
            <a:r>
              <a:rPr lang="en-US" sz="2400" dirty="0"/>
              <a:t> motivate SAM by minimization of </a:t>
            </a:r>
            <a:r>
              <a:rPr lang="en-US" sz="2400" b="1" dirty="0"/>
              <a:t>sharpness:</a:t>
            </a:r>
            <a:endParaRPr lang="en-CH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E9E59-E69F-1044-BA2C-7A5380DE9B3E}"/>
              </a:ext>
            </a:extLst>
          </p:cNvPr>
          <p:cNvSpPr txBox="1"/>
          <p:nvPr/>
        </p:nvSpPr>
        <p:spPr>
          <a:xfrm>
            <a:off x="7753263" y="829118"/>
            <a:ext cx="39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dirty="0"/>
              <a:t>Visual description of the SAM 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1DA2-AD2C-96CF-E382-FFC8A36BE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50" y="4072144"/>
            <a:ext cx="3778242" cy="278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723E9-D184-DB10-DA13-CE2A2D798572}"/>
              </a:ext>
            </a:extLst>
          </p:cNvPr>
          <p:cNvSpPr txBox="1"/>
          <p:nvPr/>
        </p:nvSpPr>
        <p:spPr>
          <a:xfrm>
            <a:off x="8926475" y="3877451"/>
            <a:ext cx="185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200" dirty="0"/>
              <a:t>Source: </a:t>
            </a:r>
            <a:r>
              <a:rPr lang="en-GB" sz="1200" dirty="0" err="1"/>
              <a:t>Foret</a:t>
            </a:r>
            <a:r>
              <a:rPr lang="en-GB" sz="1200" dirty="0"/>
              <a:t> et al, ICLR’21</a:t>
            </a:r>
            <a:endParaRPr lang="en-CH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38005-3A57-2982-D6F0-58E274B48A94}"/>
                  </a:ext>
                </a:extLst>
              </p:cNvPr>
              <p:cNvSpPr txBox="1"/>
              <p:nvPr/>
            </p:nvSpPr>
            <p:spPr>
              <a:xfrm>
                <a:off x="3934667" y="2712390"/>
                <a:ext cx="31326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400" dirty="0"/>
                  <a:t>w</a:t>
                </a:r>
                <a:r>
                  <a:rPr lang="en-CH" sz="14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 can optionally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H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38005-3A57-2982-D6F0-58E274B4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7" y="2712390"/>
                <a:ext cx="3132652" cy="307777"/>
              </a:xfrm>
              <a:prstGeom prst="rect">
                <a:avLst/>
              </a:prstGeom>
              <a:blipFill>
                <a:blip r:embed="rId6"/>
                <a:stretch>
                  <a:fillRect l="-403" t="-4000" b="-2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1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2" grpId="0"/>
      <p:bldP spid="13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310842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 follow-up on the sparsity observation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19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FD1FC-EA70-2FAA-7B1B-A55BCA9A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36" y="1521601"/>
            <a:ext cx="8363527" cy="3262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AF6EB-9D6A-50A7-944B-B4E509FF092A}"/>
              </a:ext>
            </a:extLst>
          </p:cNvPr>
          <p:cNvSpPr txBox="1"/>
          <p:nvPr/>
        </p:nvSpPr>
        <p:spPr>
          <a:xfrm>
            <a:off x="1039405" y="5195301"/>
            <a:ext cx="1011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dirty="0"/>
              <a:t>This observation is quite curious. Can we understand it better? </a:t>
            </a:r>
            <a:br>
              <a:rPr lang="en-CH" sz="2400" dirty="0"/>
            </a:br>
            <a:r>
              <a:rPr lang="en-CH" sz="2400" b="1" dirty="0"/>
              <a:t>Can the same effect be achieved with standard SGD?</a:t>
            </a:r>
          </a:p>
        </p:txBody>
      </p:sp>
    </p:spTree>
    <p:extLst>
      <p:ext uri="{BB962C8B-B14F-4D97-AF65-F5344CB8AC3E}">
        <p14:creationId xmlns:p14="http://schemas.microsoft.com/office/powerpoint/2010/main" val="8444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24552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New paper: </a:t>
            </a:r>
            <a:r>
              <a:rPr lang="en-CH" sz="3200" dirty="0"/>
              <a:t>SGD with large step sizes learns sparse features</a:t>
            </a:r>
            <a:endParaRPr lang="en-CH" sz="3200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20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298D-BE97-63D8-93E0-309CB42B0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469" r="52753" b="31967"/>
          <a:stretch/>
        </p:blipFill>
        <p:spPr>
          <a:xfrm>
            <a:off x="890872" y="1558646"/>
            <a:ext cx="5192937" cy="3305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DA88E-AB8A-9AFD-870E-F892777E3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1730" r="5794" b="32707"/>
          <a:stretch/>
        </p:blipFill>
        <p:spPr>
          <a:xfrm>
            <a:off x="6096000" y="1558646"/>
            <a:ext cx="5192937" cy="3305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81A96-AA39-084F-FF11-08A62BF3E003}"/>
              </a:ext>
            </a:extLst>
          </p:cNvPr>
          <p:cNvSpPr txBox="1"/>
          <p:nvPr/>
        </p:nvSpPr>
        <p:spPr>
          <a:xfrm>
            <a:off x="2523744" y="104360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/>
              <a:t>A typical training dynamics for a ResNet-18 on CIFAR-10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CB0AA-CD5B-D9A9-BB1B-73CBE3A340FA}"/>
              </a:ext>
            </a:extLst>
          </p:cNvPr>
          <p:cNvSpPr txBox="1"/>
          <p:nvPr/>
        </p:nvSpPr>
        <p:spPr>
          <a:xfrm>
            <a:off x="3639623" y="4817018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000" b="1" dirty="0"/>
              <a:t>Setting</a:t>
            </a:r>
            <a:r>
              <a:rPr lang="en-CH" sz="2000" dirty="0"/>
              <a:t>: no momentum, no data augmentation.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7E200-17E1-8425-0E7F-AA1A8ECCB5AA}"/>
              </a:ext>
            </a:extLst>
          </p:cNvPr>
          <p:cNvSpPr txBox="1"/>
          <p:nvPr/>
        </p:nvSpPr>
        <p:spPr>
          <a:xfrm>
            <a:off x="2141576" y="5299354"/>
            <a:ext cx="807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Why does the training loss stabilizes? 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What kind of hidden dynamics is happening in this phase?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Is it related to sparsity of the predictor? </a:t>
            </a:r>
          </a:p>
        </p:txBody>
      </p:sp>
    </p:spTree>
    <p:extLst>
      <p:ext uri="{BB962C8B-B14F-4D97-AF65-F5344CB8AC3E}">
        <p14:creationId xmlns:p14="http://schemas.microsoft.com/office/powerpoint/2010/main" val="3726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New paper: </a:t>
            </a:r>
            <a:r>
              <a:rPr lang="en-CH" sz="3200" dirty="0"/>
              <a:t>SGD with large step sizes learns sparse features</a:t>
            </a:r>
            <a:endParaRPr lang="en-CH" sz="3200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21</a:t>
            </a:fld>
            <a:endParaRPr lang="en-IE"/>
          </a:p>
        </p:txBody>
      </p:sp>
      <p:pic>
        <p:nvPicPr>
          <p:cNvPr id="2" name="1 - video">
            <a:hlinkClick r:id="" action="ppaction://media"/>
            <a:extLst>
              <a:ext uri="{FF2B5EF4-FFF2-40B4-BE49-F238E27FC236}">
                <a16:creationId xmlns:a16="http://schemas.microsoft.com/office/drawing/2014/main" id="{7F4F976D-FA3F-C1E0-0C92-1D0100C1A0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6259" y="740361"/>
            <a:ext cx="4380384" cy="3620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3FC75F-110E-905A-0E1B-5C0FCA9F5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95" y="1022658"/>
            <a:ext cx="4656371" cy="3323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473584-125A-365A-578E-C06F61906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183" y="4149622"/>
            <a:ext cx="4071583" cy="211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CD255C-C00C-D48C-33A6-58A7ADD2EB82}"/>
              </a:ext>
            </a:extLst>
          </p:cNvPr>
          <p:cNvSpPr txBox="1"/>
          <p:nvPr/>
        </p:nvSpPr>
        <p:spPr>
          <a:xfrm>
            <a:off x="309977" y="4474726"/>
            <a:ext cx="11572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1" dirty="0"/>
              <a:t>Our picture</a:t>
            </a:r>
            <a:r>
              <a:rPr lang="en-CH" sz="2400" dirty="0"/>
              <a:t>: SGD noise drives the iterates to a sparse solution which we observe on many models (from </a:t>
            </a:r>
            <a:r>
              <a:rPr lang="en-CH" sz="2400" b="1" dirty="0"/>
              <a:t>diagonal linear networks</a:t>
            </a:r>
            <a:r>
              <a:rPr lang="en-CH" sz="2400" dirty="0"/>
              <a:t> to </a:t>
            </a:r>
            <a:r>
              <a:rPr lang="en-CH" sz="2400" b="1" dirty="0"/>
              <a:t>ResNets on CIFAR-100</a:t>
            </a:r>
            <a:r>
              <a:rPr lang="en-CH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/>
              <a:t>It’s important that </a:t>
            </a:r>
            <a:r>
              <a:rPr lang="en-CH" sz="2400" b="1" dirty="0"/>
              <a:t>we don’t converge too early and keep benefitting from the noise</a:t>
            </a:r>
            <a:endParaRPr lang="en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1" dirty="0"/>
              <a:t>Relation to sharpness</a:t>
            </a:r>
            <a:r>
              <a:rPr lang="en-CH" sz="2400" dirty="0"/>
              <a:t>: the slow noisy dynamics can be seen as minimization of </a:t>
            </a:r>
            <a:r>
              <a:rPr lang="en-CH" sz="2400" i="1" dirty="0"/>
              <a:t>some </a:t>
            </a:r>
            <a:r>
              <a:rPr lang="en-CH" sz="2400" dirty="0"/>
              <a:t>sharpness-related criterion (but unclear which exactly; rank of the NTK feature matrix seems to be a good proxy)</a:t>
            </a:r>
          </a:p>
        </p:txBody>
      </p:sp>
    </p:spTree>
    <p:extLst>
      <p:ext uri="{BB962C8B-B14F-4D97-AF65-F5344CB8AC3E}">
        <p14:creationId xmlns:p14="http://schemas.microsoft.com/office/powerpoint/2010/main" val="28964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40FE6B-2D49-7744-8D0B-BB6C27C14F6A}"/>
              </a:ext>
            </a:extLst>
          </p:cNvPr>
          <p:cNvSpPr txBox="1"/>
          <p:nvPr/>
        </p:nvSpPr>
        <p:spPr>
          <a:xfrm>
            <a:off x="1812616" y="1899324"/>
            <a:ext cx="8566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</a:rPr>
              <a:t>Thanks for your attention!</a:t>
            </a:r>
          </a:p>
          <a:p>
            <a:pPr algn="ctr"/>
            <a:endParaRPr lang="en-GB" sz="3200" b="1" dirty="0">
              <a:highlight>
                <a:srgbClr val="FFFF00"/>
              </a:highlight>
            </a:endParaRPr>
          </a:p>
          <a:p>
            <a:pPr algn="ctr"/>
            <a:r>
              <a:rPr lang="en-GB" sz="3200" b="1" dirty="0">
                <a:highlight>
                  <a:srgbClr val="FFFF00"/>
                </a:highlight>
              </a:rPr>
              <a:t>Happy to answer your questions and chat more :)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B1EB9-A834-B242-AF99-1FF4902E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22</a:t>
            </a:fld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1A5A8-F16E-48FF-07D9-963488422F02}"/>
              </a:ext>
            </a:extLst>
          </p:cNvPr>
          <p:cNvSpPr txBox="1"/>
          <p:nvPr/>
        </p:nvSpPr>
        <p:spPr>
          <a:xfrm>
            <a:off x="2034631" y="3958420"/>
            <a:ext cx="8122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Paper</a:t>
            </a:r>
            <a:r>
              <a:rPr lang="en-GB" sz="2800" dirty="0"/>
              <a:t>: </a:t>
            </a:r>
            <a:r>
              <a:rPr lang="en-GB" sz="2800" dirty="0">
                <a:hlinkClick r:id="rId2"/>
              </a:rPr>
              <a:t>https://arxiv.org/abs/2206.06232</a:t>
            </a:r>
            <a:endParaRPr lang="en-GB" sz="2800" dirty="0"/>
          </a:p>
          <a:p>
            <a:pPr algn="ctr"/>
            <a:r>
              <a:rPr lang="en-GB" sz="2800" b="1" dirty="0"/>
              <a:t>Code</a:t>
            </a:r>
            <a:r>
              <a:rPr lang="en-GB" sz="2800" dirty="0"/>
              <a:t>: </a:t>
            </a:r>
            <a:r>
              <a:rPr lang="en-GB" sz="2800" dirty="0">
                <a:hlinkClick r:id="rId3"/>
              </a:rPr>
              <a:t>https://</a:t>
            </a:r>
            <a:r>
              <a:rPr lang="en-GB" sz="2800" dirty="0" err="1">
                <a:hlinkClick r:id="rId3"/>
              </a:rPr>
              <a:t>github.com</a:t>
            </a:r>
            <a:r>
              <a:rPr lang="en-GB" sz="2800" dirty="0">
                <a:hlinkClick r:id="rId3"/>
              </a:rPr>
              <a:t>/</a:t>
            </a:r>
            <a:r>
              <a:rPr lang="en-GB" sz="2800" dirty="0" err="1">
                <a:hlinkClick r:id="rId3"/>
              </a:rPr>
              <a:t>tml-epfl</a:t>
            </a:r>
            <a:r>
              <a:rPr lang="en-GB" sz="2800" dirty="0">
                <a:hlinkClick r:id="rId3"/>
              </a:rPr>
              <a:t>/understanding-</a:t>
            </a:r>
            <a:r>
              <a:rPr lang="en-GB" sz="2800" dirty="0" err="1">
                <a:hlinkClick r:id="rId3"/>
              </a:rPr>
              <a:t>sam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428773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Which components of SAM are crucial?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8C3B4F97-DF36-FAF7-0F57-B5D9503F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</a:t>
            </a:fld>
            <a:endParaRPr lang="en-I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76BA2E-3BC5-1B08-E9FB-D7716943D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4" y="2814243"/>
            <a:ext cx="98425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2C7D70-4805-8CDC-AD53-11E2EA277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57" y="1182042"/>
            <a:ext cx="5026863" cy="9559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BDE579-09D2-4B33-0D03-E1FFFAFB06DF}"/>
              </a:ext>
            </a:extLst>
          </p:cNvPr>
          <p:cNvGrpSpPr/>
          <p:nvPr/>
        </p:nvGrpSpPr>
        <p:grpSpPr>
          <a:xfrm>
            <a:off x="911770" y="1042670"/>
            <a:ext cx="4191581" cy="879306"/>
            <a:chOff x="1074724" y="5576440"/>
            <a:chExt cx="4191581" cy="8793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A19644-EE02-CF4D-D87F-C164B1C2A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28"/>
            <a:stretch/>
          </p:blipFill>
          <p:spPr>
            <a:xfrm>
              <a:off x="1074724" y="5576441"/>
              <a:ext cx="1110537" cy="8793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521DCB-8539-E1E7-3346-C8BF003D3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1"/>
            <a:stretch/>
          </p:blipFill>
          <p:spPr>
            <a:xfrm>
              <a:off x="2138767" y="5576440"/>
              <a:ext cx="3127538" cy="8793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DE428D-7FA2-013C-0B74-48E8B142C9D4}"/>
                  </a:ext>
                </a:extLst>
              </p:cNvPr>
              <p:cNvSpPr txBox="1"/>
              <p:nvPr/>
            </p:nvSpPr>
            <p:spPr>
              <a:xfrm>
                <a:off x="5490729" y="1166544"/>
                <a:ext cx="622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CH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DE428D-7FA2-013C-0B74-48E8B142C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29" y="1166544"/>
                <a:ext cx="62228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A3436-D0B2-A9CF-7C0A-A5F0D2254122}"/>
                  </a:ext>
                </a:extLst>
              </p:cNvPr>
              <p:cNvSpPr txBox="1"/>
              <p:nvPr/>
            </p:nvSpPr>
            <p:spPr>
              <a:xfrm>
                <a:off x="1240065" y="2181921"/>
                <a:ext cx="9702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Worst-case</a:t>
                </a:r>
                <a:r>
                  <a:rPr lang="en-US" sz="2400" dirty="0"/>
                  <a:t> weight perturbations, with a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(aka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/>
                  <a:t>-sharpness</a:t>
                </a:r>
                <a:r>
                  <a:rPr lang="en-US" sz="2400" dirty="0"/>
                  <a:t>) are key!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A3436-D0B2-A9CF-7C0A-A5F0D2254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65" y="2181921"/>
                <a:ext cx="9702614" cy="461665"/>
              </a:xfrm>
              <a:prstGeom prst="rect">
                <a:avLst/>
              </a:prstGeom>
              <a:blipFill>
                <a:blip r:embed="rId6"/>
                <a:stretch>
                  <a:fillRect l="-654" t="-7895" r="-784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22AB85-56D5-C7A8-6DD9-7E9092D9E131}"/>
              </a:ext>
            </a:extLst>
          </p:cNvPr>
          <p:cNvSpPr txBox="1"/>
          <p:nvPr/>
        </p:nvSpPr>
        <p:spPr>
          <a:xfrm>
            <a:off x="1619188" y="6270743"/>
            <a:ext cx="898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000" b="1" dirty="0"/>
              <a:t>Note</a:t>
            </a:r>
            <a:r>
              <a:rPr lang="en-CH" sz="2000" dirty="0"/>
              <a:t>: state-of-the-art setting with weight decay, BatchNorm, and 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811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89BF-DAE2-3AD7-760A-79AFB0D6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3</a:t>
            </a:fld>
            <a:endParaRPr lang="en-I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818E53-D6E9-35C5-757D-07BA749A8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1081486">
            <a:off x="822058" y="1593353"/>
            <a:ext cx="5469941" cy="32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FEA5FEB-3D57-199A-3227-117CFE74E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0" r="1"/>
          <a:stretch/>
        </p:blipFill>
        <p:spPr bwMode="auto">
          <a:xfrm>
            <a:off x="6452583" y="1350051"/>
            <a:ext cx="4596384" cy="42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E5FAE-2557-15DB-D7E5-E2CC1770804A}"/>
              </a:ext>
            </a:extLst>
          </p:cNvPr>
          <p:cNvSpPr txBox="1"/>
          <p:nvPr/>
        </p:nvSpPr>
        <p:spPr>
          <a:xfrm>
            <a:off x="5459920" y="1525571"/>
            <a:ext cx="1621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600" dirty="0"/>
              <a:t>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9C1B3-E335-6BAA-56C3-D0E2D4418C90}"/>
              </a:ext>
            </a:extLst>
          </p:cNvPr>
          <p:cNvSpPr txBox="1"/>
          <p:nvPr/>
        </p:nvSpPr>
        <p:spPr>
          <a:xfrm>
            <a:off x="1579847" y="1299342"/>
            <a:ext cx="315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>
                <a:highlight>
                  <a:srgbClr val="FFFF00"/>
                </a:highlight>
              </a:rPr>
              <a:t>2D subspace around an</a:t>
            </a:r>
          </a:p>
          <a:p>
            <a:pPr algn="ctr"/>
            <a:r>
              <a:rPr lang="en-CH" sz="2400" b="1" dirty="0">
                <a:highlight>
                  <a:srgbClr val="FFFF00"/>
                </a:highlight>
              </a:rPr>
              <a:t>ERM minimum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58CAD-5F5B-7309-59BA-A943A13820B2}"/>
              </a:ext>
            </a:extLst>
          </p:cNvPr>
          <p:cNvSpPr txBox="1"/>
          <p:nvPr/>
        </p:nvSpPr>
        <p:spPr>
          <a:xfrm>
            <a:off x="7315759" y="1299342"/>
            <a:ext cx="2987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>
                <a:highlight>
                  <a:srgbClr val="FFFF00"/>
                </a:highlight>
              </a:rPr>
              <a:t>2D subspace around a</a:t>
            </a:r>
          </a:p>
          <a:p>
            <a:pPr algn="ctr"/>
            <a:r>
              <a:rPr lang="en-CH" sz="2400" b="1" dirty="0">
                <a:highlight>
                  <a:srgbClr val="FFFF00"/>
                </a:highlight>
              </a:rPr>
              <a:t>SAM minimum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614A7-3121-BD21-C876-39E1FF439D84}"/>
              </a:ext>
            </a:extLst>
          </p:cNvPr>
          <p:cNvSpPr txBox="1"/>
          <p:nvPr/>
        </p:nvSpPr>
        <p:spPr>
          <a:xfrm>
            <a:off x="2112377" y="4997381"/>
            <a:ext cx="7967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Source of the loss surfaces: </a:t>
            </a:r>
            <a:r>
              <a:rPr lang="en-GB" sz="1400" dirty="0"/>
              <a:t>Sharpness-Aware Minimization for Efficiently Improving Generalization, ICLR’21</a:t>
            </a:r>
            <a:endParaRPr lang="en-CH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094E0-E51A-4E80-7B62-4D5665DA8748}"/>
                  </a:ext>
                </a:extLst>
              </p:cNvPr>
              <p:cNvSpPr txBox="1"/>
              <p:nvPr/>
            </p:nvSpPr>
            <p:spPr>
              <a:xfrm>
                <a:off x="1132147" y="5562482"/>
                <a:ext cx="103479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Importance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400" b="1" dirty="0"/>
                  <a:t>-sharpness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 the common intuition about the benefits of converging to flat minima </a:t>
                </a:r>
                <a:r>
                  <a:rPr lang="en-GB" sz="2400" u="sng" dirty="0"/>
                  <a:t>of the training loss landscape</a:t>
                </a:r>
                <a:r>
                  <a:rPr lang="en-GB" sz="2400" dirty="0"/>
                  <a:t> is unlikely to explain SAM!</a:t>
                </a:r>
                <a:endParaRPr lang="en-CH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094E0-E51A-4E80-7B62-4D5665DA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47" y="5562482"/>
                <a:ext cx="10347927" cy="830997"/>
              </a:xfrm>
              <a:prstGeom prst="rect">
                <a:avLst/>
              </a:prstGeom>
              <a:blipFill>
                <a:blip r:embed="rId3"/>
                <a:stretch>
                  <a:fillRect l="-736" t="-4478" r="-736" b="-149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30AAD4C-9AF8-09EB-5668-52D085E2C09D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Sharp minima vs. flat minima?</a:t>
            </a:r>
            <a:endParaRPr lang="en-CH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24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89BF-DAE2-3AD7-760A-79AFB0D6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4</a:t>
            </a:fld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614A7-3121-BD21-C876-39E1FF439D84}"/>
              </a:ext>
            </a:extLst>
          </p:cNvPr>
          <p:cNvSpPr txBox="1"/>
          <p:nvPr/>
        </p:nvSpPr>
        <p:spPr>
          <a:xfrm>
            <a:off x="3057774" y="4724953"/>
            <a:ext cx="6575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Source: </a:t>
            </a:r>
            <a:r>
              <a:rPr lang="en-GB" sz="1400" dirty="0"/>
              <a:t>Sharpness-Aware Minimization for Efficiently Improving Generalization, ICLR’21</a:t>
            </a:r>
            <a:endParaRPr lang="en-CH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094E0-E51A-4E80-7B62-4D5665DA8748}"/>
                  </a:ext>
                </a:extLst>
              </p:cNvPr>
              <p:cNvSpPr txBox="1"/>
              <p:nvPr/>
            </p:nvSpPr>
            <p:spPr>
              <a:xfrm>
                <a:off x="1430197" y="5442539"/>
                <a:ext cx="95759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Importance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400" b="1" dirty="0"/>
                  <a:t>-sharpness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H" sz="3200" dirty="0"/>
                  <a:t>  </a:t>
                </a:r>
                <a:r>
                  <a:rPr lang="en-GB" sz="2400" dirty="0"/>
                  <a:t>PAC-Bayes generalization is derived for random perturbations and can’t explain the success of m-SAM</a:t>
                </a:r>
                <a:endParaRPr lang="en-CH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094E0-E51A-4E80-7B62-4D5665DA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97" y="5442539"/>
                <a:ext cx="9575910" cy="954107"/>
              </a:xfrm>
              <a:prstGeom prst="rect">
                <a:avLst/>
              </a:prstGeom>
              <a:blipFill>
                <a:blip r:embed="rId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30AAD4C-9AF8-09EB-5668-52D085E2C09D}"/>
              </a:ext>
            </a:extLst>
          </p:cNvPr>
          <p:cNvSpPr txBox="1"/>
          <p:nvPr/>
        </p:nvSpPr>
        <p:spPr>
          <a:xfrm>
            <a:off x="701040" y="378141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PAC-Bayesian generalization bound and SAM?</a:t>
            </a:r>
            <a:endParaRPr lang="en-CH" sz="3200" b="1" dirty="0">
              <a:highlight>
                <a:srgbClr val="FFFF00"/>
              </a:highligh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98FBD1-AE1E-08AC-8664-30F68896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56" y="1415461"/>
            <a:ext cx="9219793" cy="31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77EF14-0710-96BA-B265-D76CACAA2C2D}"/>
              </a:ext>
            </a:extLst>
          </p:cNvPr>
          <p:cNvSpPr txBox="1"/>
          <p:nvPr/>
        </p:nvSpPr>
        <p:spPr>
          <a:xfrm>
            <a:off x="8688093" y="1438482"/>
            <a:ext cx="162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0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19524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/>
              <p:nvPr/>
            </p:nvSpPr>
            <p:spPr>
              <a:xfrm>
                <a:off x="716538" y="316149"/>
                <a:ext cx="10789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3200" b="1" dirty="0"/>
                  <a:t>So why can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H" sz="3200" b="1" dirty="0"/>
                  <a:t>-sharpness be helpful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H" sz="3200" b="1" dirty="0"/>
                  <a:t>-SAM?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38" y="316149"/>
                <a:ext cx="10789920" cy="584775"/>
              </a:xfrm>
              <a:prstGeom prst="rect">
                <a:avLst/>
              </a:prstGeom>
              <a:blipFill>
                <a:blip r:embed="rId2"/>
                <a:stretch>
                  <a:fillRect t="-12500" b="-291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716538" y="1341018"/>
                <a:ext cx="720826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Maybe some straightforward explanations?</a:t>
                </a:r>
              </a:p>
              <a:p>
                <a:endParaRPr lang="en-GB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/>
                  <a:t>Hypothesis 1</a:t>
                </a:r>
                <a:r>
                  <a:rPr lang="en-GB" sz="2400" dirty="0"/>
                  <a:t>: </a:t>
                </a:r>
                <a:r>
                  <a:rPr lang="en-GB" sz="2400" i="1" dirty="0"/>
                  <a:t>with a lower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i="1" dirty="0"/>
                  <a:t>, the ascent step of SAM more accurately maximizes the inner max</a:t>
                </a:r>
                <a:r>
                  <a:rPr lang="en-GB" sz="2400" dirty="0"/>
                  <a:t>.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/>
                  <a:t> Some evidence towards this hypothesis, but using &gt;1 step for the inner max </a:t>
                </a:r>
                <a:r>
                  <a:rPr lang="en-GB" sz="2400" b="1" dirty="0"/>
                  <a:t>doesn’t help</a:t>
                </a:r>
                <a:r>
                  <a:rPr lang="en-GB" sz="2400" dirty="0"/>
                  <a:t>.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/>
                  <a:t>Hypothesis 2</a:t>
                </a:r>
                <a:r>
                  <a:rPr lang="en-GB" sz="2400" dirty="0"/>
                  <a:t>: </a:t>
                </a:r>
                <a:r>
                  <a:rPr lang="en-GB" sz="2400" i="1" dirty="0"/>
                  <a:t>the regularization effect of </a:t>
                </a:r>
                <a:r>
                  <a:rPr lang="en-GB" sz="2400" i="1" dirty="0" err="1"/>
                  <a:t>BatchNorm</a:t>
                </a:r>
                <a:r>
                  <a:rPr lang="en-GB" sz="2400" i="1" dirty="0"/>
                  <a:t> used with smaller batches (aka Ghost </a:t>
                </a:r>
                <a:r>
                  <a:rPr lang="en-GB" sz="2400" i="1" dirty="0" err="1"/>
                  <a:t>BatchNorm</a:t>
                </a:r>
                <a:r>
                  <a:rPr lang="en-GB" sz="2400" i="1" dirty="0"/>
                  <a:t>)</a:t>
                </a:r>
                <a:r>
                  <a:rPr lang="en-GB" sz="2400" dirty="0"/>
                  <a:t> 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/>
                  <a:t> Also </a:t>
                </a:r>
                <a:r>
                  <a:rPr lang="en-GB" sz="2400" b="1" dirty="0"/>
                  <a:t>no</a:t>
                </a:r>
                <a:r>
                  <a:rPr lang="en-GB" sz="2400" dirty="0"/>
                  <a:t>, we can see the generalization improvements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-SAM also with other normalization schemes</a:t>
                </a:r>
                <a:endParaRPr lang="en-CH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38" y="1341018"/>
                <a:ext cx="7208262" cy="4524315"/>
              </a:xfrm>
              <a:prstGeom prst="rect">
                <a:avLst/>
              </a:prstGeom>
              <a:blipFill>
                <a:blip r:embed="rId3"/>
                <a:stretch>
                  <a:fillRect l="-1408" t="-1120" r="-1408" b="-19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021" y="6402844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5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979B7-4C6E-C893-EE69-55D8B7E1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46" y="1093035"/>
            <a:ext cx="3535873" cy="2870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085E42-6E50-3647-4C4F-9EE472CA8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82" y="4100380"/>
            <a:ext cx="3535873" cy="27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/>
              <p:nvPr/>
            </p:nvSpPr>
            <p:spPr>
              <a:xfrm>
                <a:off x="701040" y="219166"/>
                <a:ext cx="10789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3200" b="1" dirty="0"/>
                  <a:t>Our approach: understanding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H" sz="3200" b="1" dirty="0"/>
                  <a:t>-SAM on simple models</a:t>
                </a:r>
                <a:endParaRPr lang="en-CH" sz="3200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D8B3C-0839-3541-A767-5E1EE9E9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19166"/>
                <a:ext cx="10789920" cy="584775"/>
              </a:xfrm>
              <a:prstGeom prst="rect">
                <a:avLst/>
              </a:prstGeom>
              <a:blipFill>
                <a:blip r:embed="rId2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6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B314FB-C3DC-B76B-8611-EF7766354C85}"/>
                  </a:ext>
                </a:extLst>
              </p:cNvPr>
              <p:cNvSpPr txBox="1"/>
              <p:nvPr/>
            </p:nvSpPr>
            <p:spPr>
              <a:xfrm>
                <a:off x="716285" y="921407"/>
                <a:ext cx="10789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We will use </a:t>
                </a:r>
                <a:r>
                  <a:rPr lang="en-GB" sz="2400" b="1" dirty="0"/>
                  <a:t>diagonal linear networks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sz="2400" dirty="0"/>
                  <a:t> for sparse regression that shows different generalization depending on the initialization scale and SGD noise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B314FB-C3DC-B76B-8611-EF776635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5" y="921407"/>
                <a:ext cx="10789920" cy="830997"/>
              </a:xfrm>
              <a:prstGeom prst="rect">
                <a:avLst/>
              </a:prstGeom>
              <a:blipFill>
                <a:blip r:embed="rId3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0A97AA4-92AE-45BA-3311-72AD1677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587" y="2311199"/>
            <a:ext cx="8633754" cy="3254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E3B14A-1ACB-7753-6A7C-DB10D50BB6AB}"/>
                  </a:ext>
                </a:extLst>
              </p:cNvPr>
              <p:cNvSpPr txBox="1"/>
              <p:nvPr/>
            </p:nvSpPr>
            <p:spPr>
              <a:xfrm>
                <a:off x="1690587" y="1814824"/>
                <a:ext cx="9050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400" b="1" dirty="0"/>
                  <a:t>-SAM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1" dirty="0"/>
                  <a:t> generalizes significantly better than ERM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/>
                  <a:t>-SAM!</a:t>
                </a:r>
                <a:endParaRPr lang="en-CH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E3B14A-1ACB-7753-6A7C-DB10D50B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587" y="1814824"/>
                <a:ext cx="9050363" cy="461665"/>
              </a:xfrm>
              <a:prstGeom prst="rect">
                <a:avLst/>
              </a:prstGeom>
              <a:blipFill>
                <a:blip r:embed="rId5"/>
                <a:stretch>
                  <a:fillRect t="-8108" r="-140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C97C1F-2F79-4096-A739-28874C85D1C4}"/>
                  </a:ext>
                </a:extLst>
              </p:cNvPr>
              <p:cNvSpPr txBox="1"/>
              <p:nvPr/>
            </p:nvSpPr>
            <p:spPr>
              <a:xfrm>
                <a:off x="1099491" y="5755199"/>
                <a:ext cx="9815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We are also able to capture it </a:t>
                </a:r>
                <a:r>
                  <a:rPr lang="en-GB" sz="2400" b="1" dirty="0"/>
                  <a:t>theoretically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-SAM promotes </a:t>
                </a:r>
                <a:r>
                  <a:rPr lang="en-GB" sz="2400" b="1" dirty="0"/>
                  <a:t>sparsity</a:t>
                </a:r>
                <a:r>
                  <a:rPr lang="en-GB" sz="2400" dirty="0"/>
                  <a:t> in terms of the linear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H" sz="2400" dirty="0"/>
                  <a:t> (and much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H" sz="2400" dirty="0"/>
                  <a:t>-SAM) ⬇️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C97C1F-2F79-4096-A739-28874C85D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91" y="5755199"/>
                <a:ext cx="9815945" cy="830997"/>
              </a:xfrm>
              <a:prstGeom prst="rect">
                <a:avLst/>
              </a:prstGeom>
              <a:blipFill>
                <a:blip r:embed="rId6"/>
                <a:stretch>
                  <a:fillRect t="-4545" b="-1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 detour: implicit bias in machine learning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96133" y="2205008"/>
                <a:ext cx="1062603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 what do we mean by the implicit bias? Say,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2400" dirty="0"/>
                  <a:t> is an optimal predictor on the training set, then algorithm A induces an implicit bias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if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3" y="2205008"/>
                <a:ext cx="10626036" cy="862608"/>
              </a:xfrm>
              <a:prstGeom prst="rect">
                <a:avLst/>
              </a:prstGeom>
              <a:blipFill>
                <a:blip r:embed="rId2"/>
                <a:stretch>
                  <a:fillRect l="-715" t="-4348" b="-115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314" y="6378122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7</a:t>
            </a:fld>
            <a:endParaRPr lang="en-I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03AB9-1376-2F4A-B524-4C6367B6D52E}"/>
                  </a:ext>
                </a:extLst>
              </p:cNvPr>
              <p:cNvSpPr txBox="1"/>
              <p:nvPr/>
            </p:nvSpPr>
            <p:spPr>
              <a:xfrm>
                <a:off x="496132" y="4825210"/>
                <a:ext cx="111997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>
                    <a:solidFill>
                      <a:srgbClr val="0070C0"/>
                    </a:solidFill>
                  </a:rPr>
                  <a:t>[Woodworth et al., 2020]</a:t>
                </a:r>
                <a:r>
                  <a:rPr lang="en-CH" sz="2400" dirty="0"/>
                  <a:t>: for diagonal linear neural networks (overparam. regression with squared loss) solved with gradient flow, the initialization scale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H" sz="2400" dirty="0"/>
                  <a:t> matters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03AB9-1376-2F4A-B524-4C6367B6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2" y="4825210"/>
                <a:ext cx="11199734" cy="830997"/>
              </a:xfrm>
              <a:prstGeom prst="rect">
                <a:avLst/>
              </a:prstGeom>
              <a:blipFill>
                <a:blip r:embed="rId3"/>
                <a:stretch>
                  <a:fillRect l="-679" t="-7576"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B5B2A-41EF-A383-82EC-793C3783C412}"/>
                  </a:ext>
                </a:extLst>
              </p:cNvPr>
              <p:cNvSpPr txBox="1"/>
              <p:nvPr/>
            </p:nvSpPr>
            <p:spPr>
              <a:xfrm>
                <a:off x="4093029" y="3077311"/>
                <a:ext cx="2685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7B5B2A-41EF-A383-82EC-793C378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9" y="3077311"/>
                <a:ext cx="2685543" cy="461665"/>
              </a:xfrm>
              <a:prstGeom prst="rect">
                <a:avLst/>
              </a:prstGeom>
              <a:blipFill>
                <a:blip r:embed="rId4"/>
                <a:stretch>
                  <a:fillRect r="-472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11BDD8-AD0D-D0A3-E0C1-E94E026C395F}"/>
                  </a:ext>
                </a:extLst>
              </p:cNvPr>
              <p:cNvSpPr txBox="1"/>
              <p:nvPr/>
            </p:nvSpPr>
            <p:spPr>
              <a:xfrm>
                <a:off x="4824513" y="3501611"/>
                <a:ext cx="1946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11BDD8-AD0D-D0A3-E0C1-E94E026C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13" y="3501611"/>
                <a:ext cx="194694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451261-C731-47AF-DA17-5A50433E72D8}"/>
                  </a:ext>
                </a:extLst>
              </p:cNvPr>
              <p:cNvSpPr txBox="1"/>
              <p:nvPr/>
            </p:nvSpPr>
            <p:spPr>
              <a:xfrm>
                <a:off x="496132" y="4075073"/>
                <a:ext cx="106223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example, for gradient descent on linear models: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451261-C731-47AF-DA17-5A50433E7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2" y="4075073"/>
                <a:ext cx="10622373" cy="461665"/>
              </a:xfrm>
              <a:prstGeom prst="rect">
                <a:avLst/>
              </a:prstGeom>
              <a:blipFill>
                <a:blip r:embed="rId6"/>
                <a:stretch>
                  <a:fillRect l="-716" t="-7895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33B019-3EDE-F994-39CA-E5FB2802C61D}"/>
              </a:ext>
            </a:extLst>
          </p:cNvPr>
          <p:cNvSpPr txBox="1"/>
          <p:nvPr/>
        </p:nvSpPr>
        <p:spPr>
          <a:xfrm>
            <a:off x="496130" y="1151171"/>
            <a:ext cx="11380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Understanding deep learning requires rethinking generalization</a:t>
            </a:r>
            <a:r>
              <a:rPr lang="en-US" sz="2400" dirty="0"/>
              <a:t> (ICLR’17): the key regularization effect for overparametrized networks must come from the opt.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59C2BF-C0FA-BFC3-B27C-7FEAECDEB34D}"/>
                  </a:ext>
                </a:extLst>
              </p:cNvPr>
              <p:cNvSpPr txBox="1"/>
              <p:nvPr/>
            </p:nvSpPr>
            <p:spPr>
              <a:xfrm>
                <a:off x="2038737" y="5798501"/>
                <a:ext cx="2844946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59C2BF-C0FA-BFC3-B27C-7FEAECDE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37" y="5798501"/>
                <a:ext cx="2844946" cy="477888"/>
              </a:xfrm>
              <a:prstGeom prst="rect">
                <a:avLst/>
              </a:prstGeom>
              <a:blipFill>
                <a:blip r:embed="rId8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AB3BC1-3232-4E28-D70A-BF8A5708E69A}"/>
                  </a:ext>
                </a:extLst>
              </p:cNvPr>
              <p:cNvSpPr txBox="1"/>
              <p:nvPr/>
            </p:nvSpPr>
            <p:spPr>
              <a:xfrm>
                <a:off x="5973132" y="5807438"/>
                <a:ext cx="4270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AB3BC1-3232-4E28-D70A-BF8A5708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132" y="5807438"/>
                <a:ext cx="4270207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0BCAB-2EA8-D934-6EA4-AAD0C0930F05}"/>
                  </a:ext>
                </a:extLst>
              </p:cNvPr>
              <p:cNvSpPr txBox="1"/>
              <p:nvPr/>
            </p:nvSpPr>
            <p:spPr>
              <a:xfrm>
                <a:off x="7529788" y="6245010"/>
                <a:ext cx="318459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0BCAB-2EA8-D934-6EA4-AAD0C0930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88" y="6245010"/>
                <a:ext cx="3184590" cy="374270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3" grpId="0"/>
      <p:bldP spid="14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Diagonal linear networks: role of the initialization scale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701040" y="1150563"/>
                <a:ext cx="10592332" cy="153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The role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H" sz="2400" dirty="0"/>
                  <a:t> in the hyperbolic entropy: interpolation </a:t>
                </a:r>
                <a:r>
                  <a:rPr lang="en-CH" sz="2400" b="1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H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H" sz="2400" b="1" dirty="0"/>
                  <a:t> norms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arcsinh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1150563"/>
                <a:ext cx="10592332" cy="1532664"/>
              </a:xfrm>
              <a:prstGeom prst="rect">
                <a:avLst/>
              </a:prstGeom>
              <a:blipFill>
                <a:blip r:embed="rId2"/>
                <a:stretch>
                  <a:fillRect l="-838" t="-50820" b="-1147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30" y="6356350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8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75D25-CFED-D94A-8B07-9A0814449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8" y="2960472"/>
            <a:ext cx="3313339" cy="339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3C8E0-CEC7-8045-93A9-CC06CC830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89" y="2960471"/>
            <a:ext cx="3313339" cy="3395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34078-0810-C942-854E-B7A3D97B4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56" y="2960470"/>
            <a:ext cx="3313339" cy="33958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A2C375-1F63-83A5-C161-6FE77B96698C}"/>
                  </a:ext>
                </a:extLst>
              </p:cNvPr>
              <p:cNvSpPr txBox="1"/>
              <p:nvPr/>
            </p:nvSpPr>
            <p:spPr>
              <a:xfrm>
                <a:off x="1763490" y="6338857"/>
                <a:ext cx="1297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000" dirty="0"/>
                  <a:t>c</a:t>
                </a:r>
                <a:r>
                  <a:rPr lang="en-CH" sz="2000" dirty="0"/>
                  <a:t>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H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A2C375-1F63-83A5-C161-6FE77B966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90" y="6338857"/>
                <a:ext cx="1297728" cy="400110"/>
              </a:xfrm>
              <a:prstGeom prst="rect">
                <a:avLst/>
              </a:prstGeom>
              <a:blipFill>
                <a:blip r:embed="rId6"/>
                <a:stretch>
                  <a:fillRect l="-4854" t="-9375" b="-281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644954-24CE-3FCF-7CBF-38104D375CF7}"/>
                  </a:ext>
                </a:extLst>
              </p:cNvPr>
              <p:cNvSpPr txBox="1"/>
              <p:nvPr/>
            </p:nvSpPr>
            <p:spPr>
              <a:xfrm>
                <a:off x="9554211" y="6321365"/>
                <a:ext cx="1303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000" dirty="0"/>
                  <a:t>c</a:t>
                </a:r>
                <a:r>
                  <a:rPr lang="en-CH" sz="2000" dirty="0"/>
                  <a:t>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H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644954-24CE-3FCF-7CBF-38104D37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211" y="6321365"/>
                <a:ext cx="1303690" cy="400110"/>
              </a:xfrm>
              <a:prstGeom prst="rect">
                <a:avLst/>
              </a:prstGeom>
              <a:blipFill>
                <a:blip r:embed="rId7"/>
                <a:stretch>
                  <a:fillRect l="-4854" t="-9091" b="-242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8029D3-F566-B0D1-D31A-1AFF22BA870D}"/>
                  </a:ext>
                </a:extLst>
              </p:cNvPr>
              <p:cNvSpPr txBox="1"/>
              <p:nvPr/>
            </p:nvSpPr>
            <p:spPr>
              <a:xfrm>
                <a:off x="5212388" y="6321365"/>
                <a:ext cx="2077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000" dirty="0"/>
                  <a:t>a mix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H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H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8029D3-F566-B0D1-D31A-1AFF22BA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88" y="6321365"/>
                <a:ext cx="2077107" cy="400110"/>
              </a:xfrm>
              <a:prstGeom prst="rect">
                <a:avLst/>
              </a:prstGeom>
              <a:blipFill>
                <a:blip r:embed="rId8"/>
                <a:stretch>
                  <a:fillRect l="-3030" t="-9091" b="-242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b="1" dirty="0"/>
        </a:defPPr>
      </a:lst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30157</TotalTime>
  <Words>1507</Words>
  <Application>Microsoft Macintosh PowerPoint</Application>
  <PresentationFormat>Widescreen</PresentationFormat>
  <Paragraphs>142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Cook</dc:creator>
  <cp:lastModifiedBy>Maksym Andriushchenko</cp:lastModifiedBy>
  <cp:revision>467</cp:revision>
  <dcterms:created xsi:type="dcterms:W3CDTF">2020-07-08T09:57:48Z</dcterms:created>
  <dcterms:modified xsi:type="dcterms:W3CDTF">2022-10-28T14:25:08Z</dcterms:modified>
</cp:coreProperties>
</file>