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0"/>
  </p:notesMasterIdLst>
  <p:sldIdLst>
    <p:sldId id="258" r:id="rId2"/>
    <p:sldId id="338" r:id="rId3"/>
    <p:sldId id="334" r:id="rId4"/>
    <p:sldId id="336" r:id="rId5"/>
    <p:sldId id="337" r:id="rId6"/>
    <p:sldId id="345" r:id="rId7"/>
    <p:sldId id="351" r:id="rId8"/>
    <p:sldId id="346" r:id="rId9"/>
    <p:sldId id="347" r:id="rId10"/>
    <p:sldId id="341" r:id="rId11"/>
    <p:sldId id="342" r:id="rId12"/>
    <p:sldId id="348" r:id="rId13"/>
    <p:sldId id="349" r:id="rId14"/>
    <p:sldId id="350" r:id="rId15"/>
    <p:sldId id="340" r:id="rId16"/>
    <p:sldId id="343" r:id="rId17"/>
    <p:sldId id="344" r:id="rId18"/>
    <p:sldId id="33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1" autoAdjust="0"/>
    <p:restoredTop sz="85262"/>
  </p:normalViewPr>
  <p:slideViewPr>
    <p:cSldViewPr snapToGrid="0">
      <p:cViewPr>
        <p:scale>
          <a:sx n="97" d="100"/>
          <a:sy n="97" d="100"/>
        </p:scale>
        <p:origin x="-216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BD969-4DDF-084E-8CA3-C4EFA6CEF73E}" type="datetimeFigureOut">
              <a:rPr lang="en-CH" smtClean="0"/>
              <a:t>12.04.23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35AE1-5F45-874B-B1FC-95EA317D2599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5832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difference can be very substantial: 35% vs. 12% test error on CIFAR-10. This suggests that something important is happening when the train loss plateaus.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10498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see the same sparse feature learning pattern on all models we consider, incl.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ResNets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on CIFAR-10/100. We can’t compute rank(</a:t>
            </a:r>
            <a:r>
              <a:rPr lang="el-G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ϕ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X)) for them but the features at the middle/last layers become *much* sparser for large step sizes (with and without explicit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regularizers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  <a:endParaRPr lang="en-GB" sz="2800" b="0" dirty="0">
              <a:effectLst/>
            </a:endParaRPr>
          </a:p>
          <a:p>
            <a:br>
              <a:rPr lang="en-GB" sz="2800" dirty="0"/>
            </a:br>
            <a:br>
              <a:rPr lang="en-GB" sz="2800" dirty="0"/>
            </a:b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89100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see the same sparse feature learning pattern on all models we consider, incl.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ResNets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on CIFAR-10/100. We can’t compute rank(</a:t>
            </a:r>
            <a:r>
              <a:rPr lang="el-G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ϕ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X)) for them but the features at the middle/last layers become *much* sparser for large step sizes (with and without explicit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regularizers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  <a:endParaRPr lang="en-GB" sz="2800" b="0" dirty="0">
              <a:effectLst/>
            </a:endParaRPr>
          </a:p>
          <a:p>
            <a:br>
              <a:rPr lang="en-GB" sz="2800" dirty="0"/>
            </a:br>
            <a:br>
              <a:rPr lang="en-GB" sz="2800" dirty="0"/>
            </a:b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13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3068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see the same sparse feature learning pattern on all models we consider, incl.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ResNets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on CIFAR-10/100. We can’t compute rank(</a:t>
            </a:r>
            <a:r>
              <a:rPr lang="el-G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ϕ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X)) for them but the features at the middle/last layers become *much* sparser for large step sizes (with and without explicit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regularizers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  <a:endParaRPr lang="en-GB" sz="2800" b="0" dirty="0">
              <a:effectLst/>
            </a:endParaRPr>
          </a:p>
          <a:p>
            <a:br>
              <a:rPr lang="en-GB" sz="2800" dirty="0"/>
            </a:br>
            <a:br>
              <a:rPr lang="en-GB" sz="2800" dirty="0"/>
            </a:b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58362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First, SGD can be seen as GD + specific label noise whose strength scales with training loss. </a:t>
            </a:r>
          </a:p>
          <a:p>
            <a:br>
              <a:rPr lang="en-GB" dirty="0"/>
            </a:b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41543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Some takeaways: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17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5338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dirty="0"/>
            </a:br>
            <a:r>
              <a:rPr lang="en-CH" dirty="0"/>
              <a:t>- It’s a clean setting without bells and whistles </a:t>
            </a:r>
            <a:r>
              <a:rPr lang="en-CH" dirty="0">
                <a:sym typeface="Wingdings" pitchFamily="2" charset="2"/>
              </a:rPr>
              <a:t>(no explicit regularization, no batch normalization, no depth, no non-linearity)</a:t>
            </a:r>
            <a:endParaRPr lang="en-GB" dirty="0"/>
          </a:p>
          <a:p>
            <a:r>
              <a:rPr lang="en-GB" dirty="0"/>
              <a:t>- At the same time, DLNs are interesting since they</a:t>
            </a:r>
            <a:r>
              <a:rPr lang="en-GB" sz="1200" dirty="0"/>
              <a:t> show different generalization depending on the initialization scale and SGD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42113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First, SGD can be seen as GD + specific label noise whose strength scales with training loss.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Hence, when the loss stabilizes at some level set, SGD is equivalent to GD + *constant* label noise, and this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modeling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can be leveraged to capture dynamics of large step size SGD.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30312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dynamics can be understood via an SDE ⬇️. For diagonal networks, it provably leads to sparse solutions. We conjecture that sparsity is at play also for arbitrary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ReLU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nets. To support this, we track related quantities during training for various architectures.</a:t>
            </a:r>
            <a:endParaRPr lang="en-GB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9087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dynamics can be understood via an SDE ⬇️. For diagonal networks, it provably leads to sparse solutions. We conjecture that sparsity is at play also for arbitrary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ReLU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nets. To support this, we track related quantities during training for various architectures.</a:t>
            </a:r>
            <a:endParaRPr lang="en-GB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19100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dynamics can be understood via an SDE ⬇️. For diagonal networks, it provably leads to sparse solutions. We conjecture that sparsity is at play also for arbitrary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ReLU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nets. To support this, we track related quantities during training for various architectures.</a:t>
            </a:r>
            <a:endParaRPr lang="en-GB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75561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Let’s start with a two-layer network on a simple 1D task. We can already see that the longer schedule leads to a much simpler predictor. Moreover, during the loss stabilization phase, the network is significantly simplified both in terms of rank(</a:t>
            </a:r>
            <a:r>
              <a:rPr lang="el-G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ϕ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X)) and feature sparsity.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07811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92530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see the same sparse feature learning pattern on all models we consider, incl.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ResNets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on CIFAR-10/100. We can’t compute rank(</a:t>
            </a:r>
            <a:r>
              <a:rPr lang="el-G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ϕ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X)) for them but the features at the middle/last layers become *much* sparser for large step sizes (with and without explicit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regularizers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  <a:endParaRPr lang="en-GB" sz="2800" b="0" dirty="0">
              <a:effectLst/>
            </a:endParaRPr>
          </a:p>
          <a:p>
            <a:br>
              <a:rPr lang="en-GB" sz="2800" dirty="0"/>
            </a:br>
            <a:br>
              <a:rPr lang="en-GB" sz="2800" dirty="0"/>
            </a:b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35AE1-5F45-874B-B1FC-95EA317D2599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7217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EAB-4A03-9049-B16E-D60D220BCF5B}" type="datetime1">
              <a:rPr lang="de-CH" smtClean="0"/>
              <a:t>12.04.23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017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6EC5-3376-AF4B-B1A5-CB65D9EE8311}" type="datetime1">
              <a:rPr lang="de-CH" smtClean="0"/>
              <a:t>12.04.23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32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44D1-DCF0-0041-B891-C86FAA575E3E}" type="datetime1">
              <a:rPr lang="de-CH" smtClean="0"/>
              <a:t>12.04.23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61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00E7-A4C3-1B46-AC4C-206729E88B7D}" type="datetime1">
              <a:rPr lang="de-CH" smtClean="0"/>
              <a:t>12.04.23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704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ECE4B-5FE3-7F4D-BEE4-57DD8767CADD}" type="datetime1">
              <a:rPr lang="de-CH" smtClean="0"/>
              <a:t>12.04.23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960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201E-F9A3-A74E-8885-5111CDE51681}" type="datetime1">
              <a:rPr lang="de-CH" smtClean="0"/>
              <a:t>12.04.23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509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E058-DA15-9241-80D9-85FF79B1975A}" type="datetime1">
              <a:rPr lang="de-CH" smtClean="0"/>
              <a:t>12.04.23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079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E741-D6B0-A042-ABC5-4779D693ADE8}" type="datetime1">
              <a:rPr lang="de-CH" smtClean="0"/>
              <a:t>12.04.23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223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B5B1-56EB-7E4F-A7A9-61C5A9AB57F0}" type="datetime1">
              <a:rPr lang="de-CH" smtClean="0"/>
              <a:t>12.04.23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253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602E-FA2E-3845-BB4F-1DB845661922}" type="datetime1">
              <a:rPr lang="de-CH" smtClean="0"/>
              <a:t>12.04.23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538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FA1B-6C5C-F647-AE5F-A57C44236BF4}" type="datetime1">
              <a:rPr lang="de-CH" smtClean="0"/>
              <a:t>12.04.23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31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2ECD6-910C-C44E-8A52-F3A179BF558D}" type="datetime1">
              <a:rPr lang="de-CH" smtClean="0"/>
              <a:t>12.04.23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B0055-B585-49CE-B6D8-FADAB6BB1B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208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42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0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link.springer.com/book/10.1007/978-3-642-14394-6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proceedings.mlr.press/v178/vivien22a.html" TargetMode="Externa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hoto placeholder image">
            <a:extLst>
              <a:ext uri="{FF2B5EF4-FFF2-40B4-BE49-F238E27FC236}">
                <a16:creationId xmlns:a16="http://schemas.microsoft.com/office/drawing/2014/main" id="{3F23307A-EAF2-6224-B3FA-39587552A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 t="-1940" r="13222" b="37663"/>
          <a:stretch/>
        </p:blipFill>
        <p:spPr bwMode="auto">
          <a:xfrm>
            <a:off x="8583543" y="1588230"/>
            <a:ext cx="1580817" cy="16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7032E1-90EB-3A84-F92C-367DDDC4119C}"/>
              </a:ext>
            </a:extLst>
          </p:cNvPr>
          <p:cNvSpPr/>
          <p:nvPr/>
        </p:nvSpPr>
        <p:spPr>
          <a:xfrm>
            <a:off x="8544237" y="3229352"/>
            <a:ext cx="1659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Nicolas Flammarion</a:t>
            </a:r>
            <a:endParaRPr lang="en-GB" sz="600" b="1" dirty="0"/>
          </a:p>
        </p:txBody>
      </p:sp>
      <p:pic>
        <p:nvPicPr>
          <p:cNvPr id="1026" name="Picture 2" descr="Identity ‒ Overview ‐ EPFL">
            <a:extLst>
              <a:ext uri="{FF2B5EF4-FFF2-40B4-BE49-F238E27FC236}">
                <a16:creationId xmlns:a16="http://schemas.microsoft.com/office/drawing/2014/main" id="{33F10956-179B-6924-4F16-EE1C48C0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0314"/>
            <a:ext cx="1915886" cy="10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EF14BE-D239-4167-60D8-317012DBFE1E}"/>
              </a:ext>
            </a:extLst>
          </p:cNvPr>
          <p:cNvSpPr txBox="1"/>
          <p:nvPr/>
        </p:nvSpPr>
        <p:spPr>
          <a:xfrm>
            <a:off x="2006884" y="668778"/>
            <a:ext cx="8208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/>
              <a:t>SGD with large step sizes learns sparse features</a:t>
            </a:r>
            <a:endParaRPr lang="en-CH" sz="3200" b="1" dirty="0"/>
          </a:p>
        </p:txBody>
      </p:sp>
      <p:pic>
        <p:nvPicPr>
          <p:cNvPr id="1028" name="Picture 4" descr="photo placeholder image">
            <a:extLst>
              <a:ext uri="{FF2B5EF4-FFF2-40B4-BE49-F238E27FC236}">
                <a16:creationId xmlns:a16="http://schemas.microsoft.com/office/drawing/2014/main" id="{A22F0FB2-0B7F-5821-4C4B-23BBC58AB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t="25873" r="9333" b="11111"/>
          <a:stretch/>
        </p:blipFill>
        <p:spPr bwMode="auto">
          <a:xfrm>
            <a:off x="4225993" y="1607846"/>
            <a:ext cx="1580817" cy="16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8348E6B-1C05-517F-28AE-F69AD5241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3"/>
          <a:stretch/>
        </p:blipFill>
        <p:spPr bwMode="auto">
          <a:xfrm>
            <a:off x="6404768" y="1607846"/>
            <a:ext cx="1580817" cy="16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241831-EDF8-BC9C-D6A8-D55544E37B17}"/>
              </a:ext>
            </a:extLst>
          </p:cNvPr>
          <p:cNvSpPr/>
          <p:nvPr/>
        </p:nvSpPr>
        <p:spPr>
          <a:xfrm>
            <a:off x="4444936" y="3228078"/>
            <a:ext cx="11078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/>
              <a:t>Aditya </a:t>
            </a:r>
            <a:r>
              <a:rPr lang="en-GB" sz="1400" b="1" dirty="0" err="1"/>
              <a:t>Varre</a:t>
            </a:r>
            <a:endParaRPr lang="en-GB" sz="6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E710FA-789C-1D1C-8933-627824076FD9}"/>
              </a:ext>
            </a:extLst>
          </p:cNvPr>
          <p:cNvSpPr/>
          <p:nvPr/>
        </p:nvSpPr>
        <p:spPr>
          <a:xfrm>
            <a:off x="6315480" y="3228078"/>
            <a:ext cx="17593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 err="1"/>
              <a:t>Loucas</a:t>
            </a:r>
            <a:r>
              <a:rPr lang="en-GB" sz="1400" b="1" dirty="0"/>
              <a:t> </a:t>
            </a:r>
            <a:r>
              <a:rPr lang="en-GB" sz="1400" b="1" dirty="0" err="1"/>
              <a:t>Pillaud</a:t>
            </a:r>
            <a:r>
              <a:rPr lang="en-GB" sz="1400" b="1" dirty="0"/>
              <a:t>-Vivien</a:t>
            </a:r>
            <a:endParaRPr lang="en-GB" sz="6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CEEF48-D3F8-FF15-B933-DB3426C00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68" y="1588230"/>
            <a:ext cx="1588918" cy="1587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39C1CF-9875-280E-64C8-3C838CF09340}"/>
              </a:ext>
            </a:extLst>
          </p:cNvPr>
          <p:cNvSpPr/>
          <p:nvPr/>
        </p:nvSpPr>
        <p:spPr>
          <a:xfrm>
            <a:off x="1804940" y="3226593"/>
            <a:ext cx="20653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u="sng" dirty="0"/>
              <a:t>Maksym Andriushchenko</a:t>
            </a:r>
            <a:endParaRPr lang="en-GB" sz="600" b="1" u="sn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683131-9901-23C2-4F3B-36E327973A5B}"/>
              </a:ext>
            </a:extLst>
          </p:cNvPr>
          <p:cNvSpPr txBox="1"/>
          <p:nvPr/>
        </p:nvSpPr>
        <p:spPr>
          <a:xfrm>
            <a:off x="2152390" y="5478107"/>
            <a:ext cx="7887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2400" b="1" dirty="0"/>
              <a:t>12 April 2023</a:t>
            </a:r>
          </a:p>
          <a:p>
            <a:r>
              <a:rPr lang="en-GB" sz="2400" b="0" dirty="0">
                <a:effectLst/>
              </a:rPr>
              <a:t>Deep Learning and Optimization Seminar</a:t>
            </a:r>
            <a:r>
              <a:rPr lang="en-CH" sz="2400" b="0" dirty="0">
                <a:effectLst/>
              </a:rPr>
              <a:t>, Westlake University</a:t>
            </a:r>
            <a:endParaRPr lang="en-GB" sz="2400" b="0" dirty="0"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37956B-39F1-051F-418E-D69F8F168B7D}"/>
              </a:ext>
            </a:extLst>
          </p:cNvPr>
          <p:cNvSpPr txBox="1"/>
          <p:nvPr/>
        </p:nvSpPr>
        <p:spPr>
          <a:xfrm>
            <a:off x="1846170" y="4226672"/>
            <a:ext cx="861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/>
              <a:t>ICLR 2023 Workshop on Sparsity in Neural Networks + under review</a:t>
            </a:r>
            <a:endParaRPr lang="en-CH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D271F9-248A-DB6D-8B91-A9275260F545}"/>
              </a:ext>
            </a:extLst>
          </p:cNvPr>
          <p:cNvSpPr txBox="1"/>
          <p:nvPr/>
        </p:nvSpPr>
        <p:spPr>
          <a:xfrm>
            <a:off x="3355474" y="3718204"/>
            <a:ext cx="5580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b="1" dirty="0"/>
              <a:t>École Polytechnique </a:t>
            </a:r>
            <a:r>
              <a:rPr lang="en-GB" sz="2400" b="1" dirty="0" err="1"/>
              <a:t>Fédérale</a:t>
            </a:r>
            <a:r>
              <a:rPr lang="en-GB" sz="2400" b="1" dirty="0"/>
              <a:t> de Lausanne</a:t>
            </a:r>
            <a:endParaRPr lang="en-CH" sz="2400" b="1" dirty="0"/>
          </a:p>
        </p:txBody>
      </p:sp>
    </p:spTree>
    <p:extLst>
      <p:ext uri="{BB962C8B-B14F-4D97-AF65-F5344CB8AC3E}">
        <p14:creationId xmlns:p14="http://schemas.microsoft.com/office/powerpoint/2010/main" val="423357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4">
            <a:extLst>
              <a:ext uri="{FF2B5EF4-FFF2-40B4-BE49-F238E27FC236}">
                <a16:creationId xmlns:a16="http://schemas.microsoft.com/office/drawing/2014/main" id="{645457EB-3802-4FB4-8835-8DDFE5FD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9</a:t>
            </a:fld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FEA97F-BB8F-75DC-ACCD-CE8F227EA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09" b="12639"/>
          <a:stretch/>
        </p:blipFill>
        <p:spPr>
          <a:xfrm>
            <a:off x="256402" y="4092424"/>
            <a:ext cx="11679194" cy="2060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CAF04A-5DEA-AB83-503A-8533D4EA66A7}"/>
              </a:ext>
            </a:extLst>
          </p:cNvPr>
          <p:cNvSpPr txBox="1"/>
          <p:nvPr/>
        </p:nvSpPr>
        <p:spPr>
          <a:xfrm>
            <a:off x="4264291" y="3658800"/>
            <a:ext cx="3801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2400" b="1" dirty="0"/>
              <a:t>Validity of the SDE modeling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A9D1B-AFD2-4014-A9BE-0217567C1D47}"/>
              </a:ext>
            </a:extLst>
          </p:cNvPr>
          <p:cNvSpPr txBox="1"/>
          <p:nvPr/>
        </p:nvSpPr>
        <p:spPr>
          <a:xfrm>
            <a:off x="859721" y="144707"/>
            <a:ext cx="10472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</a:rPr>
              <a:t>A simple one-layer </a:t>
            </a:r>
            <a:r>
              <a:rPr lang="en-GB" sz="3200" b="1" dirty="0" err="1">
                <a:solidFill>
                  <a:srgbClr val="000000"/>
                </a:solidFill>
              </a:rPr>
              <a:t>ReLU</a:t>
            </a:r>
            <a:r>
              <a:rPr lang="en-GB" sz="3200" b="1" dirty="0">
                <a:solidFill>
                  <a:srgbClr val="000000"/>
                </a:solidFill>
              </a:rPr>
              <a:t> network: sparsity metrics</a:t>
            </a:r>
            <a:endParaRPr lang="en-CH" sz="3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1E6E09-FCB5-3086-3B47-77FD81DFD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309"/>
          <a:stretch/>
        </p:blipFill>
        <p:spPr>
          <a:xfrm>
            <a:off x="256402" y="1164968"/>
            <a:ext cx="11679195" cy="21342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EA3030-28B5-54D6-F1BD-C4DFF7486524}"/>
              </a:ext>
            </a:extLst>
          </p:cNvPr>
          <p:cNvSpPr txBox="1"/>
          <p:nvPr/>
        </p:nvSpPr>
        <p:spPr>
          <a:xfrm>
            <a:off x="4524094" y="773151"/>
            <a:ext cx="3143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2400" b="1" dirty="0"/>
              <a:t>Sparse feature learning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2FAE55-0048-7520-540F-473C6FD74E76}"/>
              </a:ext>
            </a:extLst>
          </p:cNvPr>
          <p:cNvGrpSpPr/>
          <p:nvPr/>
        </p:nvGrpSpPr>
        <p:grpSpPr>
          <a:xfrm>
            <a:off x="3948280" y="3288588"/>
            <a:ext cx="4295436" cy="311749"/>
            <a:chOff x="5436502" y="3289908"/>
            <a:chExt cx="4295436" cy="31174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977D5AE-A919-6647-AA4C-12B7D728F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088" t="84783" r="67125" b="2758"/>
            <a:stretch/>
          </p:blipFill>
          <p:spPr>
            <a:xfrm>
              <a:off x="5436502" y="3291332"/>
              <a:ext cx="792618" cy="31032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190E26-E898-A982-31F9-EAEED647B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1934" t="84783" r="26529" b="2700"/>
            <a:stretch/>
          </p:blipFill>
          <p:spPr>
            <a:xfrm>
              <a:off x="8384492" y="3289908"/>
              <a:ext cx="1347446" cy="31174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6ED66A-2B4D-60F8-7166-831E56C195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103" t="85538" r="43442" b="2797"/>
            <a:stretch/>
          </p:blipFill>
          <p:spPr>
            <a:xfrm>
              <a:off x="6229120" y="3311139"/>
              <a:ext cx="2155372" cy="29051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305AB1-3496-FC21-B202-A5A5DA27B899}"/>
              </a:ext>
            </a:extLst>
          </p:cNvPr>
          <p:cNvGrpSpPr/>
          <p:nvPr/>
        </p:nvGrpSpPr>
        <p:grpSpPr>
          <a:xfrm>
            <a:off x="1929069" y="6166618"/>
            <a:ext cx="8472125" cy="353394"/>
            <a:chOff x="512806" y="5972958"/>
            <a:chExt cx="8472125" cy="35339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47DAFD8-0256-6E57-3498-ABDD1D31DC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374" t="88159" r="7234" b="2131"/>
            <a:stretch/>
          </p:blipFill>
          <p:spPr>
            <a:xfrm>
              <a:off x="8939212" y="6008777"/>
              <a:ext cx="45719" cy="26838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2EB9598-88BF-C59D-6AE6-5712E47DD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7025" r="76512" b="1018"/>
            <a:stretch/>
          </p:blipFill>
          <p:spPr>
            <a:xfrm>
              <a:off x="512806" y="5980273"/>
              <a:ext cx="2743200" cy="33047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00C6B70-E751-CC38-3497-4E615C687F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332" t="87025" r="14590" b="349"/>
            <a:stretch/>
          </p:blipFill>
          <p:spPr>
            <a:xfrm>
              <a:off x="4146655" y="5977371"/>
              <a:ext cx="4797631" cy="34898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41EADB1-48B5-132D-5B9E-074209B2B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926" t="86842" r="61448" b="532"/>
            <a:stretch/>
          </p:blipFill>
          <p:spPr>
            <a:xfrm>
              <a:off x="3256006" y="5972958"/>
              <a:ext cx="890649" cy="348981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D18C8E0-E7C2-987C-66D7-7CEB03DA220D}"/>
                  </a:ext>
                </a:extLst>
              </p:cNvPr>
              <p:cNvSpPr txBox="1"/>
              <p:nvPr/>
            </p:nvSpPr>
            <p:spPr>
              <a:xfrm>
                <a:off x="9318305" y="522325"/>
                <a:ext cx="1945213" cy="538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CH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CH" sz="1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CH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CH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&gt; 0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CH" sz="1200" dirty="0"/>
                  <a:t> for </a:t>
                </a:r>
              </a:p>
              <a:p>
                <a:pPr algn="ctr"/>
                <a:r>
                  <a:rPr lang="en-CH" sz="1200" dirty="0"/>
                  <a:t>deduplicated features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H" sz="12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D18C8E0-E7C2-987C-66D7-7CEB03DA2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305" y="522325"/>
                <a:ext cx="1945213" cy="538802"/>
              </a:xfrm>
              <a:prstGeom prst="rect">
                <a:avLst/>
              </a:prstGeom>
              <a:blipFill>
                <a:blip r:embed="rId5"/>
                <a:stretch>
                  <a:fillRect l="-3871" t="-41860" b="-3953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755088-15E6-72DC-7805-28207A346E34}"/>
              </a:ext>
            </a:extLst>
          </p:cNvPr>
          <p:cNvCxnSpPr>
            <a:cxnSpLocks/>
          </p:cNvCxnSpPr>
          <p:nvPr/>
        </p:nvCxnSpPr>
        <p:spPr>
          <a:xfrm flipH="1">
            <a:off x="9159613" y="1107100"/>
            <a:ext cx="158692" cy="185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906F329-2ED7-3339-5562-3836CB4949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81"/>
          <a:stretch/>
        </p:blipFill>
        <p:spPr bwMode="auto">
          <a:xfrm>
            <a:off x="2267730" y="1615179"/>
            <a:ext cx="7610197" cy="382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4">
            <a:extLst>
              <a:ext uri="{FF2B5EF4-FFF2-40B4-BE49-F238E27FC236}">
                <a16:creationId xmlns:a16="http://schemas.microsoft.com/office/drawing/2014/main" id="{9CB47083-637F-3E0A-058A-670D84254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10</a:t>
            </a:fld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A9AA1-1E60-B106-D8C6-25B3A2066F05}"/>
              </a:ext>
            </a:extLst>
          </p:cNvPr>
          <p:cNvSpPr txBox="1"/>
          <p:nvPr/>
        </p:nvSpPr>
        <p:spPr>
          <a:xfrm>
            <a:off x="1068657" y="151385"/>
            <a:ext cx="1029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</a:rPr>
              <a:t>Dynamics of individual neurons in 2D</a:t>
            </a:r>
            <a:endParaRPr lang="en-CH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6BB6E-3460-FA97-9D57-C53EC4697E26}"/>
              </a:ext>
            </a:extLst>
          </p:cNvPr>
          <p:cNvSpPr txBox="1"/>
          <p:nvPr/>
        </p:nvSpPr>
        <p:spPr>
          <a:xfrm>
            <a:off x="542664" y="809679"/>
            <a:ext cx="1139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How do the weight </a:t>
            </a:r>
            <a:r>
              <a:rPr lang="en-GB" sz="2400" dirty="0">
                <a:solidFill>
                  <a:srgbClr val="000000"/>
                </a:solidFill>
              </a:rPr>
              <a:t>vectors corresponding to neurons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move depending on the step size?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ACF62F-D447-6E62-977D-83DDF696A92E}"/>
                  </a:ext>
                </a:extLst>
              </p:cNvPr>
              <p:cNvSpPr txBox="1"/>
              <p:nvPr/>
            </p:nvSpPr>
            <p:spPr>
              <a:xfrm>
                <a:off x="542664" y="5501978"/>
                <a:ext cx="1082451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sz="2400" b="0" dirty="0">
                    <a:solidFill>
                      <a:srgbClr val="000000"/>
                    </a:solidFill>
                    <a:effectLst/>
                  </a:rPr>
                  <a:t>With small step sizes, the neurons barely move! i.e., </a:t>
                </a:r>
                <a:r>
                  <a:rPr lang="en-GB" sz="2400" b="1" dirty="0">
                    <a:solidFill>
                      <a:srgbClr val="000000"/>
                    </a:solidFill>
                    <a:effectLst/>
                  </a:rPr>
                  <a:t>the network fits the data with effectively fixed random features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400" b="0" dirty="0">
                    <a:solidFill>
                      <a:srgbClr val="000000"/>
                    </a:solidFill>
                    <a:effectLst/>
                  </a:rPr>
                  <a:t> not desirable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b="1" dirty="0">
                    <a:solidFill>
                      <a:srgbClr val="000000"/>
                    </a:solidFill>
                  </a:rPr>
                  <a:t>Sparse feature learning occurs only for large step sizes</a:t>
                </a:r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ACF62F-D447-6E62-977D-83DDF696A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64" y="5501978"/>
                <a:ext cx="10824519" cy="1200329"/>
              </a:xfrm>
              <a:prstGeom prst="rect">
                <a:avLst/>
              </a:prstGeom>
              <a:blipFill>
                <a:blip r:embed="rId4"/>
                <a:stretch>
                  <a:fillRect l="-703" t="-4211" r="-1171" b="-1052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2FBEB8-AD57-EEF3-798C-60CDCDCC651B}"/>
                  </a:ext>
                </a:extLst>
              </p:cNvPr>
              <p:cNvSpPr txBox="1"/>
              <p:nvPr/>
            </p:nvSpPr>
            <p:spPr>
              <a:xfrm>
                <a:off x="1784474" y="1418381"/>
                <a:ext cx="9042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b="1" dirty="0"/>
                  <a:t>S</a:t>
                </a:r>
                <a:r>
                  <a:rPr lang="en-CH" b="1" dirty="0"/>
                  <a:t>etting: input dimension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CH" b="1" dirty="0"/>
                  <a:t>, teacher with 3 neurons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CH" b="1" dirty="0"/>
                  <a:t>, student with 20 neurons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2FBEB8-AD57-EEF3-798C-60CDCDCC6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474" y="1418381"/>
                <a:ext cx="9042860" cy="369332"/>
              </a:xfrm>
              <a:prstGeom prst="rect">
                <a:avLst/>
              </a:prstGeom>
              <a:blipFill>
                <a:blip r:embed="rId5"/>
                <a:stretch>
                  <a:fillRect l="-561" t="-6667" b="-26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66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4">
            <a:extLst>
              <a:ext uri="{FF2B5EF4-FFF2-40B4-BE49-F238E27FC236}">
                <a16:creationId xmlns:a16="http://schemas.microsoft.com/office/drawing/2014/main" id="{2DFF793F-0B20-2C6E-6132-EFF02007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11</a:t>
            </a:fld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7D5B9-E23D-E276-84AE-57805EF0155B}"/>
              </a:ext>
            </a:extLst>
          </p:cNvPr>
          <p:cNvSpPr txBox="1"/>
          <p:nvPr/>
        </p:nvSpPr>
        <p:spPr>
          <a:xfrm>
            <a:off x="1068657" y="254531"/>
            <a:ext cx="1029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</a:rPr>
              <a:t>Sparse feature learning for deep networks (part I)</a:t>
            </a:r>
            <a:endParaRPr lang="en-CH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BEBFE-01A8-DB1B-FBFF-21E0249CF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200"/>
            <a:ext cx="12007263" cy="27559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75134D-56CB-D0D9-1FAD-B14F05034057}"/>
              </a:ext>
            </a:extLst>
          </p:cNvPr>
          <p:cNvSpPr txBox="1"/>
          <p:nvPr/>
        </p:nvSpPr>
        <p:spPr>
          <a:xfrm>
            <a:off x="326568" y="4407692"/>
            <a:ext cx="11328984" cy="195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/>
              <a:t>Main observations</a:t>
            </a:r>
            <a:r>
              <a:rPr lang="en-GB" sz="2400" dirty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Plot 1: the </a:t>
            </a:r>
            <a:r>
              <a:rPr lang="en-GB" sz="2400" b="1" dirty="0"/>
              <a:t>training loss</a:t>
            </a:r>
            <a:r>
              <a:rPr lang="en-GB" sz="2400" dirty="0"/>
              <a:t> stabilizes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Plot 2: the </a:t>
            </a:r>
            <a:r>
              <a:rPr lang="en-GB" sz="2400" b="1" dirty="0"/>
              <a:t>test error</a:t>
            </a:r>
            <a:r>
              <a:rPr lang="en-GB" sz="2400" dirty="0"/>
              <a:t> noticeably depends on the length of the schedule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Plots 3 &amp; 4: the </a:t>
            </a:r>
            <a:r>
              <a:rPr lang="en-GB" sz="2400" b="1" dirty="0"/>
              <a:t>feature sparsity coefficient</a:t>
            </a:r>
            <a:r>
              <a:rPr lang="en-GB" sz="2400" dirty="0"/>
              <a:t> </a:t>
            </a:r>
            <a:r>
              <a:rPr lang="en-GB" sz="2400" i="1" dirty="0"/>
              <a:t>at top layers</a:t>
            </a:r>
            <a:r>
              <a:rPr lang="en-GB" sz="2400" dirty="0"/>
              <a:t> (blocks 3 and 4 out of 4 blocks in total) is minimized during the large step size phase</a:t>
            </a:r>
            <a:endParaRPr lang="en-CH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93C40C-35AC-C316-0702-F7A305A13B07}"/>
                  </a:ext>
                </a:extLst>
              </p:cNvPr>
              <p:cNvSpPr txBox="1"/>
              <p:nvPr/>
            </p:nvSpPr>
            <p:spPr>
              <a:xfrm>
                <a:off x="9421970" y="1065795"/>
                <a:ext cx="1945213" cy="538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CH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CH" sz="1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CH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CH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&gt; 0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CH" sz="1200" dirty="0"/>
                  <a:t> for </a:t>
                </a:r>
              </a:p>
              <a:p>
                <a:pPr algn="ctr"/>
                <a:r>
                  <a:rPr lang="en-CH" sz="1200" dirty="0"/>
                  <a:t>deduplicated features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H" sz="1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93C40C-35AC-C316-0702-F7A305A13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970" y="1065795"/>
                <a:ext cx="1945213" cy="538802"/>
              </a:xfrm>
              <a:prstGeom prst="rect">
                <a:avLst/>
              </a:prstGeom>
              <a:blipFill>
                <a:blip r:embed="rId4"/>
                <a:stretch>
                  <a:fillRect l="-4545" t="-44186" b="-3953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E2E0DA-2490-57A3-F3D2-E5C9DF26441D}"/>
              </a:ext>
            </a:extLst>
          </p:cNvPr>
          <p:cNvCxnSpPr>
            <a:cxnSpLocks/>
          </p:cNvCxnSpPr>
          <p:nvPr/>
        </p:nvCxnSpPr>
        <p:spPr>
          <a:xfrm flipH="1">
            <a:off x="9263278" y="1650570"/>
            <a:ext cx="158692" cy="185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40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4">
            <a:extLst>
              <a:ext uri="{FF2B5EF4-FFF2-40B4-BE49-F238E27FC236}">
                <a16:creationId xmlns:a16="http://schemas.microsoft.com/office/drawing/2014/main" id="{2DFF793F-0B20-2C6E-6132-EFF02007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12</a:t>
            </a:fld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7D5B9-E23D-E276-84AE-57805EF0155B}"/>
              </a:ext>
            </a:extLst>
          </p:cNvPr>
          <p:cNvSpPr txBox="1"/>
          <p:nvPr/>
        </p:nvSpPr>
        <p:spPr>
          <a:xfrm>
            <a:off x="1068657" y="254531"/>
            <a:ext cx="1029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</a:rPr>
              <a:t>Sparse feature learning for deep networks (part 2)</a:t>
            </a:r>
            <a:endParaRPr lang="en-CH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A4133-7746-CAB4-DC98-403F029E7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7560"/>
            <a:ext cx="12111328" cy="27856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D0B6D6-CF75-54F2-F1D3-4294B2066A68}"/>
                  </a:ext>
                </a:extLst>
              </p:cNvPr>
              <p:cNvSpPr txBox="1"/>
              <p:nvPr/>
            </p:nvSpPr>
            <p:spPr>
              <a:xfrm>
                <a:off x="9443542" y="905031"/>
                <a:ext cx="1945213" cy="538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CH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CH" sz="1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CH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CH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&gt; 0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CH" sz="1200" dirty="0"/>
                  <a:t> for </a:t>
                </a:r>
              </a:p>
              <a:p>
                <a:pPr algn="ctr"/>
                <a:r>
                  <a:rPr lang="en-CH" sz="1200" dirty="0"/>
                  <a:t>deduplicated features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H" sz="1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D0B6D6-CF75-54F2-F1D3-4294B2066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3542" y="905031"/>
                <a:ext cx="1945213" cy="538802"/>
              </a:xfrm>
              <a:prstGeom prst="rect">
                <a:avLst/>
              </a:prstGeom>
              <a:blipFill>
                <a:blip r:embed="rId4"/>
                <a:stretch>
                  <a:fillRect l="-3896" t="-41860" b="-3953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C23B37-27FA-62F4-4720-003D965699AE}"/>
              </a:ext>
            </a:extLst>
          </p:cNvPr>
          <p:cNvCxnSpPr>
            <a:cxnSpLocks/>
          </p:cNvCxnSpPr>
          <p:nvPr/>
        </p:nvCxnSpPr>
        <p:spPr>
          <a:xfrm flipH="1">
            <a:off x="9284850" y="1489806"/>
            <a:ext cx="158692" cy="185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58D81D7-AB74-3D63-ADEE-47585468426D}"/>
              </a:ext>
            </a:extLst>
          </p:cNvPr>
          <p:cNvSpPr txBox="1"/>
          <p:nvPr/>
        </p:nvSpPr>
        <p:spPr>
          <a:xfrm>
            <a:off x="326568" y="4407692"/>
            <a:ext cx="11328984" cy="195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/>
              <a:t>Main observations</a:t>
            </a:r>
            <a:r>
              <a:rPr lang="en-GB" sz="2400" dirty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Plot 1: the </a:t>
            </a:r>
            <a:r>
              <a:rPr lang="en-GB" sz="2400" b="1" dirty="0"/>
              <a:t>training loss</a:t>
            </a:r>
            <a:r>
              <a:rPr lang="en-GB" sz="2400" dirty="0"/>
              <a:t> stabilizes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Plot 2: the </a:t>
            </a:r>
            <a:r>
              <a:rPr lang="en-GB" sz="2400" b="1" dirty="0"/>
              <a:t>test error</a:t>
            </a:r>
            <a:r>
              <a:rPr lang="en-GB" sz="2400" dirty="0"/>
              <a:t> noticeably depends on the length of the schedule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Plots 3 &amp; 4: the </a:t>
            </a:r>
            <a:r>
              <a:rPr lang="en-GB" sz="2400" b="1" dirty="0"/>
              <a:t>feature sparsity coefficient</a:t>
            </a:r>
            <a:r>
              <a:rPr lang="en-GB" sz="2400" dirty="0"/>
              <a:t> </a:t>
            </a:r>
            <a:r>
              <a:rPr lang="en-GB" sz="2400" i="1" dirty="0"/>
              <a:t>at top layers</a:t>
            </a:r>
            <a:r>
              <a:rPr lang="en-GB" sz="2400" dirty="0"/>
              <a:t> (blocks 3 and 4) is minimized during the large step size phase</a:t>
            </a:r>
            <a:endParaRPr lang="en-CH" sz="2400" dirty="0"/>
          </a:p>
        </p:txBody>
      </p:sp>
    </p:spTree>
    <p:extLst>
      <p:ext uri="{BB962C8B-B14F-4D97-AF65-F5344CB8AC3E}">
        <p14:creationId xmlns:p14="http://schemas.microsoft.com/office/powerpoint/2010/main" val="232835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4">
            <a:extLst>
              <a:ext uri="{FF2B5EF4-FFF2-40B4-BE49-F238E27FC236}">
                <a16:creationId xmlns:a16="http://schemas.microsoft.com/office/drawing/2014/main" id="{2DFF793F-0B20-2C6E-6132-EFF02007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13</a:t>
            </a:fld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7D5B9-E23D-E276-84AE-57805EF0155B}"/>
              </a:ext>
            </a:extLst>
          </p:cNvPr>
          <p:cNvSpPr txBox="1"/>
          <p:nvPr/>
        </p:nvSpPr>
        <p:spPr>
          <a:xfrm>
            <a:off x="1068657" y="254531"/>
            <a:ext cx="1029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</a:rPr>
              <a:t>Sparse feature learning for deep networks (part 3)</a:t>
            </a:r>
            <a:endParaRPr lang="en-CH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CA265-698C-6A01-A357-E4C643D22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253"/>
            <a:ext cx="12025357" cy="27659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BDB24F-DEE3-28D1-56F7-D7C32464DBB4}"/>
                  </a:ext>
                </a:extLst>
              </p:cNvPr>
              <p:cNvSpPr txBox="1"/>
              <p:nvPr/>
            </p:nvSpPr>
            <p:spPr>
              <a:xfrm>
                <a:off x="9745025" y="1017852"/>
                <a:ext cx="1945213" cy="538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CH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CH" sz="1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CH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CH" sz="12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 &gt; 0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CH" sz="1200" dirty="0"/>
                  <a:t> for </a:t>
                </a:r>
              </a:p>
              <a:p>
                <a:pPr algn="ctr"/>
                <a:r>
                  <a:rPr lang="en-CH" sz="1200" dirty="0"/>
                  <a:t>deduplicated features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H" sz="1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BDB24F-DEE3-28D1-56F7-D7C32464D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025" y="1017852"/>
                <a:ext cx="1945213" cy="538802"/>
              </a:xfrm>
              <a:prstGeom prst="rect">
                <a:avLst/>
              </a:prstGeom>
              <a:blipFill>
                <a:blip r:embed="rId4"/>
                <a:stretch>
                  <a:fillRect l="-4545" t="-44186" b="-3953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DB413B-BC69-73DA-6641-587448A7F6E2}"/>
              </a:ext>
            </a:extLst>
          </p:cNvPr>
          <p:cNvCxnSpPr>
            <a:cxnSpLocks/>
          </p:cNvCxnSpPr>
          <p:nvPr/>
        </p:nvCxnSpPr>
        <p:spPr>
          <a:xfrm flipH="1">
            <a:off x="9241536" y="1463040"/>
            <a:ext cx="503489" cy="219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C6CF6FF-079C-ED71-5BAE-DC41D09C3A4D}"/>
              </a:ext>
            </a:extLst>
          </p:cNvPr>
          <p:cNvSpPr txBox="1"/>
          <p:nvPr/>
        </p:nvSpPr>
        <p:spPr>
          <a:xfrm>
            <a:off x="326568" y="4407692"/>
            <a:ext cx="11328984" cy="195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/>
              <a:t>Main observations</a:t>
            </a:r>
            <a:r>
              <a:rPr lang="en-GB" sz="2400" dirty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Plot 1: the </a:t>
            </a:r>
            <a:r>
              <a:rPr lang="en-GB" sz="2400" b="1" dirty="0"/>
              <a:t>training loss</a:t>
            </a:r>
            <a:r>
              <a:rPr lang="en-GB" sz="2400" dirty="0"/>
              <a:t> stabilizes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Plot 2: the </a:t>
            </a:r>
            <a:r>
              <a:rPr lang="en-GB" sz="2400" b="1" dirty="0"/>
              <a:t>test error</a:t>
            </a:r>
            <a:r>
              <a:rPr lang="en-GB" sz="2400" dirty="0"/>
              <a:t> noticeably depends on the length of the schedule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Plots 3 &amp; 4: the </a:t>
            </a:r>
            <a:r>
              <a:rPr lang="en-GB" sz="2400" b="1" dirty="0"/>
              <a:t>feature sparsity coefficient</a:t>
            </a:r>
            <a:r>
              <a:rPr lang="en-GB" sz="2400" dirty="0"/>
              <a:t> </a:t>
            </a:r>
            <a:r>
              <a:rPr lang="en-GB" sz="2400" i="1" dirty="0"/>
              <a:t>at top layers</a:t>
            </a:r>
            <a:r>
              <a:rPr lang="en-GB" sz="2400" dirty="0"/>
              <a:t> (blocks 3 and 4) is minimized during the large step size phase</a:t>
            </a:r>
            <a:endParaRPr lang="en-CH" sz="2400" dirty="0"/>
          </a:p>
        </p:txBody>
      </p:sp>
    </p:spTree>
    <p:extLst>
      <p:ext uri="{BB962C8B-B14F-4D97-AF65-F5344CB8AC3E}">
        <p14:creationId xmlns:p14="http://schemas.microsoft.com/office/powerpoint/2010/main" val="343090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A1D8B3C-0839-3541-A767-5E1EE9E91544}"/>
              </a:ext>
            </a:extLst>
          </p:cNvPr>
          <p:cNvSpPr txBox="1"/>
          <p:nvPr/>
        </p:nvSpPr>
        <p:spPr>
          <a:xfrm>
            <a:off x="336926" y="185566"/>
            <a:ext cx="1126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3200" b="1" dirty="0"/>
              <a:t>Conclusions and takeaways</a:t>
            </a:r>
            <a:endParaRPr lang="en-CH" sz="3200" b="1" dirty="0">
              <a:highlight>
                <a:srgbClr val="FFFF00"/>
              </a:highlight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14</a:t>
            </a:fld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CD255C-C00C-D48C-33A6-58A7ADD2EB82}"/>
              </a:ext>
            </a:extLst>
          </p:cNvPr>
          <p:cNvSpPr txBox="1"/>
          <p:nvPr/>
        </p:nvSpPr>
        <p:spPr>
          <a:xfrm>
            <a:off x="708983" y="1126824"/>
            <a:ext cx="107740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b="1" dirty="0"/>
              <a:t>Our picture</a:t>
            </a:r>
            <a:r>
              <a:rPr lang="en-CH" sz="2400" dirty="0"/>
              <a:t>: SGD noise drives the iterates to a sparse solution which we observe on many models (from </a:t>
            </a:r>
            <a:r>
              <a:rPr lang="en-CH" sz="2400" b="1" dirty="0"/>
              <a:t>diagonal linear networks</a:t>
            </a:r>
            <a:r>
              <a:rPr lang="en-CH" sz="2400" dirty="0"/>
              <a:t> to </a:t>
            </a:r>
            <a:r>
              <a:rPr lang="en-CH" sz="2400" b="1" dirty="0"/>
              <a:t>ResNets on CIFAR-100</a:t>
            </a:r>
            <a:r>
              <a:rPr lang="en-CH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Sparse features are very often (but surely not always) beneficial for generalization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We can get them for free via the SGD dynamics </a:t>
            </a:r>
            <a:r>
              <a:rPr lang="en-GB" sz="2400" b="1" dirty="0"/>
              <a:t>if we don’t converge too early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Is stochasticity necessary in general? Surely not, the same dynamics is likely to be achieved via different means but </a:t>
            </a:r>
            <a:r>
              <a:rPr lang="en-GB" sz="2400" b="1" dirty="0"/>
              <a:t>with SGD we get this effect “for free”</a:t>
            </a:r>
            <a:r>
              <a:rPr lang="en-GB" sz="2400" dirty="0"/>
              <a:t> unlike, e.g., for gradient/Jacobian </a:t>
            </a:r>
            <a:r>
              <a:rPr lang="en-GB" sz="2400" dirty="0" err="1"/>
              <a:t>regularizers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2FAEE-5CDC-1815-71D6-7A38B45FAFDA}"/>
              </a:ext>
            </a:extLst>
          </p:cNvPr>
          <p:cNvSpPr txBox="1"/>
          <p:nvPr/>
        </p:nvSpPr>
        <p:spPr>
          <a:xfrm>
            <a:off x="2988900" y="6093345"/>
            <a:ext cx="6466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highlight>
                  <a:srgbClr val="FFFF00"/>
                </a:highlight>
              </a:rPr>
              <a:t>Happy to answer your questions and chat more :)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083A6-C244-F4F0-73F0-D152F947054C}"/>
              </a:ext>
            </a:extLst>
          </p:cNvPr>
          <p:cNvSpPr txBox="1"/>
          <p:nvPr/>
        </p:nvSpPr>
        <p:spPr>
          <a:xfrm>
            <a:off x="3043881" y="5355228"/>
            <a:ext cx="6104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highlight>
                  <a:srgbClr val="FFFF00"/>
                </a:highlight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8964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4">
            <a:extLst>
              <a:ext uri="{FF2B5EF4-FFF2-40B4-BE49-F238E27FC236}">
                <a16:creationId xmlns:a16="http://schemas.microsoft.com/office/drawing/2014/main" id="{2DFF793F-0B20-2C6E-6132-EFF02007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15</a:t>
            </a:fld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7D5B9-E23D-E276-84AE-57805EF0155B}"/>
              </a:ext>
            </a:extLst>
          </p:cNvPr>
          <p:cNvSpPr txBox="1"/>
          <p:nvPr/>
        </p:nvSpPr>
        <p:spPr>
          <a:xfrm>
            <a:off x="1068657" y="254531"/>
            <a:ext cx="1029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</a:rPr>
              <a:t>Sparse feature learning for deep networks</a:t>
            </a:r>
            <a:endParaRPr lang="en-CH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CC84D-873D-84D7-D3DC-77F03702D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48" y="932616"/>
            <a:ext cx="11716265" cy="2741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C732E7-3F86-FBB6-3FE1-402CAA365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48" y="3791690"/>
            <a:ext cx="11716264" cy="274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2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D1EF3F-EECA-CB9B-8F80-1AC15487D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973" y="2198890"/>
            <a:ext cx="4279900" cy="495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C5E177-86D7-750B-1C30-7CA27892B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58" y="1310869"/>
            <a:ext cx="5029200" cy="49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AFD96D-E419-84B8-1D23-3F2030A4B5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8"/>
          <a:stretch/>
        </p:blipFill>
        <p:spPr>
          <a:xfrm>
            <a:off x="5023289" y="3228427"/>
            <a:ext cx="2971800" cy="4586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B415C5-A0D0-603C-BD2E-BF4610F35E80}"/>
              </a:ext>
            </a:extLst>
          </p:cNvPr>
          <p:cNvSpPr txBox="1"/>
          <p:nvPr/>
        </p:nvSpPr>
        <p:spPr>
          <a:xfrm>
            <a:off x="2127689" y="3228427"/>
            <a:ext cx="2588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H" sz="2400" b="1" dirty="0"/>
              <a:t>Scale of this noise: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458D13-246E-A4DD-44D4-CAEA08C52699}"/>
              </a:ext>
            </a:extLst>
          </p:cNvPr>
          <p:cNvSpPr txBox="1"/>
          <p:nvPr/>
        </p:nvSpPr>
        <p:spPr>
          <a:xfrm>
            <a:off x="2029662" y="2232525"/>
            <a:ext cx="26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H" sz="2400" b="1" dirty="0"/>
              <a:t>Specific label noise: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592F6B-DF89-2517-23A0-0EE65271552B}"/>
              </a:ext>
            </a:extLst>
          </p:cNvPr>
          <p:cNvSpPr txBox="1"/>
          <p:nvPr/>
        </p:nvSpPr>
        <p:spPr>
          <a:xfrm>
            <a:off x="2676392" y="1322872"/>
            <a:ext cx="2029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H" sz="2400" b="1" dirty="0"/>
              <a:t>Standard SGD: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4A5CDE-C148-19C2-405A-E0D364C5555B}"/>
                  </a:ext>
                </a:extLst>
              </p:cNvPr>
              <p:cNvSpPr txBox="1"/>
              <p:nvPr/>
            </p:nvSpPr>
            <p:spPr>
              <a:xfrm>
                <a:off x="5023289" y="3712825"/>
                <a:ext cx="5029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H" dirty="0"/>
                  <a:t> so the label noise effect diminishes over training ⇒ loss stabilization is important to benefit longer from the label noise dynamics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4A5CDE-C148-19C2-405A-E0D364C55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289" y="3712825"/>
                <a:ext cx="5029200" cy="923330"/>
              </a:xfrm>
              <a:prstGeom prst="rect">
                <a:avLst/>
              </a:prstGeom>
              <a:blipFill>
                <a:blip r:embed="rId6"/>
                <a:stretch>
                  <a:fillRect l="-1008" t="-2703" b="-810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20FDDC-9C2D-C0CC-81CB-0239C83AA465}"/>
                  </a:ext>
                </a:extLst>
              </p:cNvPr>
              <p:cNvSpPr txBox="1"/>
              <p:nvPr/>
            </p:nvSpPr>
            <p:spPr>
              <a:xfrm>
                <a:off x="4979744" y="2682471"/>
                <a:ext cx="42773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H" dirty="0"/>
                  <a:t> this label noise + GD is equivalent to SGD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20FDDC-9C2D-C0CC-81CB-0239C83AA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744" y="2682471"/>
                <a:ext cx="4277389" cy="369332"/>
              </a:xfrm>
              <a:prstGeom prst="rect">
                <a:avLst/>
              </a:prstGeom>
              <a:blipFill>
                <a:blip r:embed="rId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4097CF-B4D1-D1A9-28C1-185FF16ED266}"/>
                  </a:ext>
                </a:extLst>
              </p:cNvPr>
              <p:cNvSpPr txBox="1"/>
              <p:nvPr/>
            </p:nvSpPr>
            <p:spPr>
              <a:xfrm>
                <a:off x="4968858" y="1693887"/>
                <a:ext cx="3866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H" dirty="0"/>
                  <a:t> assume the square loss for simplicity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4097CF-B4D1-D1A9-28C1-185FF16ED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858" y="1693887"/>
                <a:ext cx="3866892" cy="369332"/>
              </a:xfrm>
              <a:prstGeom prst="rect">
                <a:avLst/>
              </a:prstGeom>
              <a:blipFill>
                <a:blip r:embed="rId8"/>
                <a:stretch>
                  <a:fillRect t="-6667" r="-328" b="-26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4">
            <a:extLst>
              <a:ext uri="{FF2B5EF4-FFF2-40B4-BE49-F238E27FC236}">
                <a16:creationId xmlns:a16="http://schemas.microsoft.com/office/drawing/2014/main" id="{CB2CA9BB-043D-7CD4-D0DD-3F1C6651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16</a:t>
            </a:fld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7B0E3-EB2F-AEF4-29B8-240243FD7777}"/>
              </a:ext>
            </a:extLst>
          </p:cNvPr>
          <p:cNvSpPr txBox="1"/>
          <p:nvPr/>
        </p:nvSpPr>
        <p:spPr>
          <a:xfrm>
            <a:off x="1068657" y="254531"/>
            <a:ext cx="1029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</a:rPr>
              <a:t>SGD is exactly GD + specific label noise</a:t>
            </a:r>
            <a:endParaRPr lang="en-CH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A59CB-3FAC-4F49-EA37-185C67E5B508}"/>
              </a:ext>
            </a:extLst>
          </p:cNvPr>
          <p:cNvSpPr txBox="1"/>
          <p:nvPr/>
        </p:nvSpPr>
        <p:spPr>
          <a:xfrm>
            <a:off x="941601" y="4808938"/>
            <a:ext cx="11346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When the loss stabilizes, we can assume that </a:t>
            </a:r>
            <a:r>
              <a:rPr lang="en-GB" sz="2400" dirty="0">
                <a:solidFill>
                  <a:srgbClr val="000000"/>
                </a:solidFill>
              </a:rPr>
              <a:t>the noise intensity is constant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Then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SGD is equivalent to GD + 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constant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label noise, and this </a:t>
            </a:r>
            <a:r>
              <a:rPr lang="en-GB" sz="2400" b="0" i="0" u="none" strike="noStrike" dirty="0" err="1">
                <a:solidFill>
                  <a:srgbClr val="000000"/>
                </a:solidFill>
                <a:effectLst/>
              </a:rPr>
              <a:t>modeling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can be leveraged to capture dynamics of large step size SGD</a:t>
            </a:r>
            <a:endParaRPr lang="en-GB" sz="16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4492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A7E3483-58E6-90B6-B05E-3C37D8A1C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t="7929" r="4042" b="19055"/>
          <a:stretch/>
        </p:blipFill>
        <p:spPr bwMode="auto">
          <a:xfrm>
            <a:off x="3596640" y="2157984"/>
            <a:ext cx="4998720" cy="386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ADFB2D-DF74-F739-B2C2-E84E16665655}"/>
              </a:ext>
            </a:extLst>
          </p:cNvPr>
          <p:cNvSpPr txBox="1"/>
          <p:nvPr/>
        </p:nvSpPr>
        <p:spPr>
          <a:xfrm>
            <a:off x="3451624" y="1350622"/>
            <a:ext cx="4389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… b</a:t>
            </a:r>
            <a:r>
              <a:rPr lang="en-CH" sz="2200" b="1" dirty="0"/>
              <a:t>ut in general not simply with full-batch GD + large step sizes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B2505-587F-1380-8819-AA378142E241}"/>
              </a:ext>
            </a:extLst>
          </p:cNvPr>
          <p:cNvSpPr txBox="1"/>
          <p:nvPr/>
        </p:nvSpPr>
        <p:spPr>
          <a:xfrm>
            <a:off x="3696753" y="6010656"/>
            <a:ext cx="389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b="1" dirty="0"/>
              <a:t>Model</a:t>
            </a:r>
            <a:r>
              <a:rPr lang="en-CH" dirty="0"/>
              <a:t>: diagonal linear networks</a:t>
            </a:r>
          </a:p>
        </p:txBody>
      </p:sp>
      <p:sp>
        <p:nvSpPr>
          <p:cNvPr id="2" name="Slide Number Placeholder 14">
            <a:extLst>
              <a:ext uri="{FF2B5EF4-FFF2-40B4-BE49-F238E27FC236}">
                <a16:creationId xmlns:a16="http://schemas.microsoft.com/office/drawing/2014/main" id="{3A4BC4B8-48E1-1B82-8CB5-DCCD3ABA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666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2263C4-1B16-0041-A72E-1BC720B4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1</a:t>
            </a:fld>
            <a:endParaRPr lang="en-I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B4298D-BE97-63D8-93E0-309CB42B0B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2469" r="52753" b="31967"/>
          <a:stretch/>
        </p:blipFill>
        <p:spPr>
          <a:xfrm>
            <a:off x="890872" y="1594268"/>
            <a:ext cx="5192937" cy="3305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0DA88E-AB8A-9AFD-870E-F892777E3F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2" t="1730" r="5794" b="32707"/>
          <a:stretch/>
        </p:blipFill>
        <p:spPr>
          <a:xfrm>
            <a:off x="6096000" y="1594268"/>
            <a:ext cx="5192937" cy="33052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F81A96-AA39-084F-FF11-08A62BF3E003}"/>
              </a:ext>
            </a:extLst>
          </p:cNvPr>
          <p:cNvSpPr txBox="1"/>
          <p:nvPr/>
        </p:nvSpPr>
        <p:spPr>
          <a:xfrm>
            <a:off x="1273194" y="135458"/>
            <a:ext cx="9621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</a:rPr>
              <a:t>Let’s start from a well-known observation</a:t>
            </a:r>
            <a:endParaRPr lang="en-CH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1CB0AA-CD5B-D9A9-BB1B-73CBE3A340FA}"/>
              </a:ext>
            </a:extLst>
          </p:cNvPr>
          <p:cNvSpPr txBox="1"/>
          <p:nvPr/>
        </p:nvSpPr>
        <p:spPr>
          <a:xfrm>
            <a:off x="2333107" y="1259714"/>
            <a:ext cx="775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b="1" dirty="0"/>
              <a:t>Setting</a:t>
            </a:r>
            <a:r>
              <a:rPr lang="en-CH" dirty="0"/>
              <a:t>: ResNet-18 on CIFAR-10, standard mini-batch SGD, no data augmentation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588496-FAE1-4567-8056-E36361EBEE8E}"/>
              </a:ext>
            </a:extLst>
          </p:cNvPr>
          <p:cNvSpPr txBox="1"/>
          <p:nvPr/>
        </p:nvSpPr>
        <p:spPr>
          <a:xfrm>
            <a:off x="712519" y="719339"/>
            <a:ext cx="10731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0000"/>
                </a:solidFill>
              </a:rPr>
              <a:t>L</a:t>
            </a:r>
            <a:r>
              <a:rPr lang="en-GB" sz="2400" i="1" u="none" strike="noStrike" dirty="0">
                <a:solidFill>
                  <a:srgbClr val="000000"/>
                </a:solidFill>
                <a:effectLst/>
              </a:rPr>
              <a:t>onger schedules of large step size SGD lead to better generalization</a:t>
            </a:r>
            <a:endParaRPr lang="en-CH" sz="24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93316-E3E2-F4F3-D3F1-208270C9ADAA}"/>
              </a:ext>
            </a:extLst>
          </p:cNvPr>
          <p:cNvSpPr txBox="1"/>
          <p:nvPr/>
        </p:nvSpPr>
        <p:spPr>
          <a:xfrm>
            <a:off x="2477572" y="5448233"/>
            <a:ext cx="8079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H" sz="2400" dirty="0">
                <a:highlight>
                  <a:srgbClr val="FFFF00"/>
                </a:highlight>
              </a:rPr>
              <a:t>Why does the training loss stabilizes? </a:t>
            </a:r>
          </a:p>
          <a:p>
            <a:pPr marL="457200" indent="-457200">
              <a:buFont typeface="+mj-lt"/>
              <a:buAutoNum type="arabicPeriod"/>
            </a:pPr>
            <a:r>
              <a:rPr lang="en-CH" sz="2400" dirty="0">
                <a:highlight>
                  <a:srgbClr val="FFFF00"/>
                </a:highlight>
              </a:rPr>
              <a:t>What kind of hidden dynamics is happening in this phase?</a:t>
            </a:r>
          </a:p>
          <a:p>
            <a:pPr marL="457200" indent="-457200">
              <a:buFont typeface="+mj-lt"/>
              <a:buAutoNum type="arabicPeriod"/>
            </a:pPr>
            <a:r>
              <a:rPr lang="en-CH" sz="2400" dirty="0">
                <a:highlight>
                  <a:srgbClr val="FFFF00"/>
                </a:highlight>
              </a:rPr>
              <a:t>How is it related to sparsity of the predictor?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E109A-7C27-D327-9D80-57CA0987792D}"/>
              </a:ext>
            </a:extLst>
          </p:cNvPr>
          <p:cNvSpPr txBox="1"/>
          <p:nvPr/>
        </p:nvSpPr>
        <p:spPr>
          <a:xfrm>
            <a:off x="2453822" y="4965399"/>
            <a:ext cx="4032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H" sz="2400" b="1" dirty="0"/>
              <a:t>This raises multiple questions</a:t>
            </a:r>
            <a:r>
              <a:rPr lang="en-CH" sz="2400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5D94F-B647-E524-ADAE-E10ADF718FFB}"/>
              </a:ext>
            </a:extLst>
          </p:cNvPr>
          <p:cNvSpPr txBox="1"/>
          <p:nvPr/>
        </p:nvSpPr>
        <p:spPr>
          <a:xfrm>
            <a:off x="4035470" y="2786265"/>
            <a:ext cx="1179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l</a:t>
            </a:r>
            <a:r>
              <a:rPr lang="en-CH" sz="1600" dirty="0"/>
              <a:t>oss </a:t>
            </a:r>
          </a:p>
          <a:p>
            <a:pPr algn="ctr"/>
            <a:r>
              <a:rPr lang="en-CH" sz="1600" dirty="0"/>
              <a:t>stabilization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64B02E-5563-5492-5C46-20019AEDAC3E}"/>
              </a:ext>
            </a:extLst>
          </p:cNvPr>
          <p:cNvCxnSpPr>
            <a:cxnSpLocks/>
          </p:cNvCxnSpPr>
          <p:nvPr/>
        </p:nvCxnSpPr>
        <p:spPr>
          <a:xfrm flipH="1" flipV="1">
            <a:off x="3890869" y="2749364"/>
            <a:ext cx="407999" cy="251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8EB5A4A-6D7A-EA84-B7F0-35C55777080E}"/>
              </a:ext>
            </a:extLst>
          </p:cNvPr>
          <p:cNvSpPr txBox="1"/>
          <p:nvPr/>
        </p:nvSpPr>
        <p:spPr>
          <a:xfrm>
            <a:off x="10766289" y="3335819"/>
            <a:ext cx="1356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better</a:t>
            </a:r>
          </a:p>
          <a:p>
            <a:pPr algn="ctr"/>
            <a:r>
              <a:rPr lang="en-US" sz="1600" dirty="0"/>
              <a:t>generalization</a:t>
            </a:r>
            <a:endParaRPr lang="en-CH" sz="16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90B1BB-1FA9-20A6-1CDE-019A65D0E6BF}"/>
              </a:ext>
            </a:extLst>
          </p:cNvPr>
          <p:cNvCxnSpPr>
            <a:cxnSpLocks/>
          </p:cNvCxnSpPr>
          <p:nvPr/>
        </p:nvCxnSpPr>
        <p:spPr>
          <a:xfrm flipH="1" flipV="1">
            <a:off x="11055927" y="2517155"/>
            <a:ext cx="245201" cy="8186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50B158E-D573-6D79-063E-9B08836FA4B3}"/>
              </a:ext>
            </a:extLst>
          </p:cNvPr>
          <p:cNvCxnSpPr>
            <a:cxnSpLocks/>
          </p:cNvCxnSpPr>
          <p:nvPr/>
        </p:nvCxnSpPr>
        <p:spPr>
          <a:xfrm flipH="1">
            <a:off x="11055927" y="3920594"/>
            <a:ext cx="245201" cy="334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07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4" grpId="0"/>
      <p:bldP spid="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A16CE3-7AC4-EF64-23F7-4E028AEEFF5D}"/>
                  </a:ext>
                </a:extLst>
              </p:cNvPr>
              <p:cNvSpPr txBox="1"/>
              <p:nvPr/>
            </p:nvSpPr>
            <p:spPr>
              <a:xfrm>
                <a:off x="1188720" y="5850117"/>
                <a:ext cx="10058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b="0" i="0" u="none" strike="noStrike" dirty="0">
                    <a:solidFill>
                      <a:srgbClr val="000000"/>
                    </a:solidFill>
                    <a:effectLst/>
                  </a:rPr>
                  <a:t> we can try to understand the phenomenon </a:t>
                </a:r>
                <a:r>
                  <a:rPr lang="en-GB" sz="2400" b="1" i="0" u="none" strike="noStrike" dirty="0">
                    <a:solidFill>
                      <a:srgbClr val="000000"/>
                    </a:solidFill>
                    <a:effectLst/>
                  </a:rPr>
                  <a:t>theoretically</a:t>
                </a:r>
                <a:r>
                  <a:rPr lang="en-GB" sz="2400" b="0" i="0" u="none" strike="noStrike" dirty="0">
                    <a:solidFill>
                      <a:srgbClr val="000000"/>
                    </a:solidFill>
                    <a:effectLst/>
                  </a:rPr>
                  <a:t> by </a:t>
                </a:r>
              </a:p>
              <a:p>
                <a:pPr algn="ctr"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400" b="0" i="0" u="none" strike="noStrike" dirty="0">
                    <a:solidFill>
                      <a:srgbClr val="000000"/>
                    </a:solidFill>
                    <a:effectLst/>
                  </a:rPr>
                  <a:t>leveraging prior works on this toy model</a:t>
                </a:r>
                <a:endParaRPr lang="en-GB" sz="1600" b="1" dirty="0">
                  <a:effectLst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A16CE3-7AC4-EF64-23F7-4E028AEEF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0" y="5850117"/>
                <a:ext cx="10058400" cy="830997"/>
              </a:xfrm>
              <a:prstGeom prst="rect">
                <a:avLst/>
              </a:prstGeom>
              <a:blipFill>
                <a:blip r:embed="rId3"/>
                <a:stretch>
                  <a:fillRect t="-4478" b="-1492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58B8AA5-A2DD-99F0-44DB-03FCD44E2A79}"/>
              </a:ext>
            </a:extLst>
          </p:cNvPr>
          <p:cNvSpPr txBox="1"/>
          <p:nvPr/>
        </p:nvSpPr>
        <p:spPr>
          <a:xfrm>
            <a:off x="1068657" y="254531"/>
            <a:ext cx="1029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</a:rPr>
              <a:t>Is this a phenomenon inherent to deep networks? No!</a:t>
            </a:r>
            <a:endParaRPr lang="en-CH" sz="3200" b="1" dirty="0"/>
          </a:p>
        </p:txBody>
      </p: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6132E1FD-3AB6-BE82-CC5A-E4E6FD85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2</a:t>
            </a:fld>
            <a:endParaRPr lang="en-I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FD9A04-4C5C-FF3A-DE57-9272A643D8A8}"/>
                  </a:ext>
                </a:extLst>
              </p:cNvPr>
              <p:cNvSpPr txBox="1"/>
              <p:nvPr/>
            </p:nvSpPr>
            <p:spPr>
              <a:xfrm>
                <a:off x="822549" y="855361"/>
                <a:ext cx="10790741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b="0" i="0" u="none" strike="noStrike" dirty="0">
                    <a:solidFill>
                      <a:srgbClr val="000000"/>
                    </a:solidFill>
                    <a:effectLst/>
                  </a:rPr>
                  <a:t>The same observations can be seen even on the </a:t>
                </a:r>
                <a:r>
                  <a:rPr lang="en-GB" sz="2400" b="1" i="0" u="none" strike="noStrike" dirty="0">
                    <a:solidFill>
                      <a:srgbClr val="000000"/>
                    </a:solidFill>
                    <a:effectLst/>
                  </a:rPr>
                  <a:t>simplest</a:t>
                </a:r>
                <a:r>
                  <a:rPr lang="en-GB" sz="2400" b="0" i="0" u="none" strike="noStrike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GB" sz="2400" b="1" i="0" u="none" strike="noStrike" dirty="0">
                    <a:solidFill>
                      <a:srgbClr val="000000"/>
                    </a:solidFill>
                    <a:effectLst/>
                  </a:rPr>
                  <a:t>diagonal linear networks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sz="2400" dirty="0"/>
                  <a:t> for a sparse regression problem</a:t>
                </a:r>
                <a:endParaRPr lang="en-GB" sz="2400" b="0" i="0" u="none" strike="noStrike" dirty="0">
                  <a:solidFill>
                    <a:srgbClr val="000000"/>
                  </a:solidFill>
                  <a:effectLst/>
                </a:endParaRPr>
              </a:p>
              <a:p>
                <a:pPr algn="ctr"/>
                <a:endParaRPr lang="en-CH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FD9A04-4C5C-FF3A-DE57-9272A643D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49" y="855361"/>
                <a:ext cx="10790741" cy="1200329"/>
              </a:xfrm>
              <a:prstGeom prst="rect">
                <a:avLst/>
              </a:prstGeom>
              <a:blipFill>
                <a:blip r:embed="rId4"/>
                <a:stretch>
                  <a:fillRect t="-421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4FC4C24-379A-4269-28F3-9DDDE14F5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657" y="1634773"/>
            <a:ext cx="5312245" cy="37823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E82EBD-DE15-A652-B859-DABB89577A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889" y="1707974"/>
            <a:ext cx="5312245" cy="37532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B75B6C-DDE3-FF64-313E-F0630856582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75" t="64977" r="23226" b="27546"/>
          <a:stretch/>
        </p:blipFill>
        <p:spPr>
          <a:xfrm>
            <a:off x="631705" y="5385198"/>
            <a:ext cx="11180065" cy="43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4">
            <a:extLst>
              <a:ext uri="{FF2B5EF4-FFF2-40B4-BE49-F238E27FC236}">
                <a16:creationId xmlns:a16="http://schemas.microsoft.com/office/drawing/2014/main" id="{CB2CA9BB-043D-7CD4-D0DD-3F1C6651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3</a:t>
            </a:fld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7B0E3-EB2F-AEF4-29B8-240243FD7777}"/>
              </a:ext>
            </a:extLst>
          </p:cNvPr>
          <p:cNvSpPr txBox="1"/>
          <p:nvPr/>
        </p:nvSpPr>
        <p:spPr>
          <a:xfrm>
            <a:off x="887361" y="178433"/>
            <a:ext cx="10298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</a:rPr>
              <a:t>How can the training loss stabilize around some level set?</a:t>
            </a:r>
            <a:endParaRPr lang="en-CH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ED0D0-D38E-FB9B-DDAA-D9C4EC801575}"/>
              </a:ext>
            </a:extLst>
          </p:cNvPr>
          <p:cNvSpPr txBox="1"/>
          <p:nvPr/>
        </p:nvSpPr>
        <p:spPr>
          <a:xfrm>
            <a:off x="6113816" y="1002751"/>
            <a:ext cx="5782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H" sz="2400" b="1" dirty="0">
                <a:highlight>
                  <a:srgbClr val="FFFF00"/>
                </a:highlight>
              </a:rPr>
              <a:t>General picture</a:t>
            </a:r>
            <a:r>
              <a:rPr lang="en-CH" sz="2400" b="1" dirty="0"/>
              <a:t>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D41202-8F65-09F5-914C-45E18F3E5312}"/>
              </a:ext>
            </a:extLst>
          </p:cNvPr>
          <p:cNvGrpSpPr/>
          <p:nvPr/>
        </p:nvGrpSpPr>
        <p:grpSpPr>
          <a:xfrm>
            <a:off x="201881" y="965083"/>
            <a:ext cx="5894119" cy="4798476"/>
            <a:chOff x="201881" y="1178841"/>
            <a:chExt cx="5894119" cy="4798476"/>
          </a:xfrm>
        </p:grpSpPr>
        <p:pic>
          <p:nvPicPr>
            <p:cNvPr id="5" name="1 - video">
              <a:hlinkClick r:id="" action="ppaction://media"/>
              <a:extLst>
                <a:ext uri="{FF2B5EF4-FFF2-40B4-BE49-F238E27FC236}">
                  <a16:creationId xmlns:a16="http://schemas.microsoft.com/office/drawing/2014/main" id="{E27B619C-E777-440C-DEAC-4567A6CDE1CF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 rotWithShape="1">
            <a:blip r:embed="rId5"/>
            <a:srcRect l="1887" t="8696" r="21917" b="2210"/>
            <a:stretch/>
          </p:blipFill>
          <p:spPr>
            <a:xfrm>
              <a:off x="201881" y="1341912"/>
              <a:ext cx="4795650" cy="4635404"/>
            </a:xfrm>
            <a:prstGeom prst="rect">
              <a:avLst/>
            </a:prstGeom>
          </p:spPr>
        </p:pic>
        <p:pic>
          <p:nvPicPr>
            <p:cNvPr id="19" name="1 - video">
              <a:hlinkClick r:id="" action="ppaction://media"/>
              <a:extLst>
                <a:ext uri="{FF2B5EF4-FFF2-40B4-BE49-F238E27FC236}">
                  <a16:creationId xmlns:a16="http://schemas.microsoft.com/office/drawing/2014/main" id="{E4C04F3B-7B2C-CA93-A145-F67851CB1B9D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 rotWithShape="1">
            <a:blip r:embed="rId5"/>
            <a:srcRect l="81918" t="5563" r="2233" b="2209"/>
            <a:stretch/>
          </p:blipFill>
          <p:spPr>
            <a:xfrm>
              <a:off x="5098472" y="1178841"/>
              <a:ext cx="997528" cy="4798476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99FCA8-D372-D8ED-14CB-4B7608182F4A}"/>
              </a:ext>
            </a:extLst>
          </p:cNvPr>
          <p:cNvSpPr txBox="1"/>
          <p:nvPr/>
        </p:nvSpPr>
        <p:spPr>
          <a:xfrm>
            <a:off x="387926" y="5787308"/>
            <a:ext cx="4508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 sz="2000" b="1" dirty="0"/>
              <a:t>Setting</a:t>
            </a:r>
            <a:r>
              <a:rPr lang="en-CH" sz="2000" dirty="0"/>
              <a:t>: a 2-D slice of the 60-D training loss surface of a diagonal linear network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4959FA-0500-2EF5-2569-ADE452CCD448}"/>
              </a:ext>
            </a:extLst>
          </p:cNvPr>
          <p:cNvSpPr txBox="1"/>
          <p:nvPr/>
        </p:nvSpPr>
        <p:spPr>
          <a:xfrm>
            <a:off x="6171094" y="4795873"/>
            <a:ext cx="5968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dirty="0"/>
              <a:t>In addition, it’s apparent that SGD slowly moves to a certain direction. </a:t>
            </a:r>
            <a:r>
              <a:rPr lang="en-CH" sz="2400" b="1" dirty="0"/>
              <a:t>Can we better understand that?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CH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799D5D-A433-9BAE-353E-40CF612E0E3C}"/>
              </a:ext>
            </a:extLst>
          </p:cNvPr>
          <p:cNvSpPr txBox="1"/>
          <p:nvPr/>
        </p:nvSpPr>
        <p:spPr>
          <a:xfrm>
            <a:off x="6171093" y="3463195"/>
            <a:ext cx="5819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dirty="0"/>
              <a:t>We formalize it in the paper with a proposition that describes how this can occur </a:t>
            </a:r>
            <a:r>
              <a:rPr lang="en-CH" sz="2400" b="1" dirty="0"/>
              <a:t>provably</a:t>
            </a:r>
            <a:r>
              <a:rPr lang="en-CH" sz="2400" dirty="0"/>
              <a:t> for a 1D diagonal linear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2D87F3-1F6F-7019-77F5-519675BF41ED}"/>
                  </a:ext>
                </a:extLst>
              </p:cNvPr>
              <p:cNvSpPr txBox="1"/>
              <p:nvPr/>
            </p:nvSpPr>
            <p:spPr>
              <a:xfrm>
                <a:off x="6176477" y="2155467"/>
                <a:ext cx="58980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H" sz="2400" dirty="0"/>
                  <a:t>Then, due to the noise, SGD cannot enter the narrow valley and keep oscillating </a:t>
                </a:r>
                <a:br>
                  <a:rPr lang="en-CH" sz="2400" dirty="0"/>
                </a:br>
                <a:r>
                  <a:rPr lang="en-CH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H" sz="2400" i="1" dirty="0"/>
                  <a:t> no convergence but also no divergence</a:t>
                </a:r>
                <a:r>
                  <a:rPr lang="en-CH" sz="2400" dirty="0"/>
                  <a:t>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2D87F3-1F6F-7019-77F5-519675BF4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477" y="2155467"/>
                <a:ext cx="5898080" cy="1200329"/>
              </a:xfrm>
              <a:prstGeom prst="rect">
                <a:avLst/>
              </a:prstGeom>
              <a:blipFill>
                <a:blip r:embed="rId6"/>
                <a:stretch>
                  <a:fillRect l="-1290" t="-4211" r="-430" b="-1157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0E0F9561-5C43-588E-8A40-A7B003002BA9}"/>
              </a:ext>
            </a:extLst>
          </p:cNvPr>
          <p:cNvSpPr txBox="1"/>
          <p:nvPr/>
        </p:nvSpPr>
        <p:spPr>
          <a:xfrm>
            <a:off x="6171094" y="1561453"/>
            <a:ext cx="4868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dirty="0"/>
              <a:t>Initially, the training loss decreases</a:t>
            </a:r>
          </a:p>
        </p:txBody>
      </p:sp>
    </p:spTree>
    <p:extLst>
      <p:ext uri="{BB962C8B-B14F-4D97-AF65-F5344CB8AC3E}">
        <p14:creationId xmlns:p14="http://schemas.microsoft.com/office/powerpoint/2010/main" val="288005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" grpId="0"/>
      <p:bldP spid="21" grpId="1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B4C034-F0D9-C440-1F4D-2AE6FDCFF794}"/>
                  </a:ext>
                </a:extLst>
              </p:cNvPr>
              <p:cNvSpPr txBox="1"/>
              <p:nvPr/>
            </p:nvSpPr>
            <p:spPr>
              <a:xfrm>
                <a:off x="573713" y="949089"/>
                <a:ext cx="11149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b="1" dirty="0">
                    <a:solidFill>
                      <a:srgbClr val="000000"/>
                    </a:solidFill>
                  </a:rPr>
                  <a:t>Observation:</a:t>
                </a:r>
                <a:r>
                  <a:rPr lang="en-GB" sz="2400" dirty="0">
                    <a:solidFill>
                      <a:srgbClr val="000000"/>
                    </a:solidFill>
                  </a:rPr>
                  <a:t> the noise intensity of SGD is proportional to the training loss  </a:t>
                </a:r>
                <a:br>
                  <a:rPr lang="en-GB" sz="24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</a:rPr>
                  <a:t>  w</a:t>
                </a:r>
                <a:r>
                  <a:rPr lang="en-GB" sz="2400" b="0" i="0" u="none" strike="noStrike" dirty="0">
                    <a:solidFill>
                      <a:srgbClr val="000000"/>
                    </a:solidFill>
                    <a:effectLst/>
                  </a:rPr>
                  <a:t>hen the loss stabilizes, we can assume </a:t>
                </a:r>
                <a:r>
                  <a:rPr lang="en-GB" sz="2400" b="1" i="0" u="none" strike="noStrike" dirty="0">
                    <a:solidFill>
                      <a:srgbClr val="000000"/>
                    </a:solidFill>
                    <a:effectLst/>
                  </a:rPr>
                  <a:t>constant </a:t>
                </a:r>
                <a:r>
                  <a:rPr lang="en-GB" sz="2400" b="1" dirty="0">
                    <a:solidFill>
                      <a:srgbClr val="000000"/>
                    </a:solidFill>
                  </a:rPr>
                  <a:t>noise intensity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B4C034-F0D9-C440-1F4D-2AE6FDCFF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13" y="949089"/>
                <a:ext cx="11149364" cy="830997"/>
              </a:xfrm>
              <a:prstGeom prst="rect">
                <a:avLst/>
              </a:prstGeom>
              <a:blipFill>
                <a:blip r:embed="rId3"/>
                <a:stretch>
                  <a:fillRect l="-796" t="-4478" b="-1492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4">
            <a:extLst>
              <a:ext uri="{FF2B5EF4-FFF2-40B4-BE49-F238E27FC236}">
                <a16:creationId xmlns:a16="http://schemas.microsoft.com/office/drawing/2014/main" id="{4A65FAF3-FA67-C2D0-50E5-A0F80FEE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4</a:t>
            </a:fld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25061-FC7B-9EF2-4487-2B52D15F2862}"/>
              </a:ext>
            </a:extLst>
          </p:cNvPr>
          <p:cNvSpPr txBox="1"/>
          <p:nvPr/>
        </p:nvSpPr>
        <p:spPr>
          <a:xfrm>
            <a:off x="873580" y="218657"/>
            <a:ext cx="1054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</a:rPr>
              <a:t>Modelling SGD with a Stochastic Differential Equation (Part I)</a:t>
            </a:r>
            <a:endParaRPr lang="en-CH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942643-75CD-FE3E-3A8B-934380A34B48}"/>
                  </a:ext>
                </a:extLst>
              </p:cNvPr>
              <p:cNvSpPr txBox="1"/>
              <p:nvPr/>
            </p:nvSpPr>
            <p:spPr>
              <a:xfrm>
                <a:off x="573713" y="5573203"/>
                <a:ext cx="112431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This SDE can be seen as the effective </a:t>
                </a:r>
                <a:r>
                  <a:rPr lang="en-GB" sz="2400" b="1" dirty="0"/>
                  <a:t>slow dynamics </a:t>
                </a:r>
                <a:r>
                  <a:rPr lang="en-GB" sz="2400" dirty="0"/>
                  <a:t>(due to the gradient + the noise term) that drives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400" dirty="0"/>
                  <a:t> while they bounce rapidly due to the noise </a:t>
                </a:r>
                <a:r>
                  <a:rPr lang="el-GR" sz="2400" dirty="0"/>
                  <a:t>(</a:t>
                </a:r>
                <a:r>
                  <a:rPr lang="en-GB" sz="2400" b="1" dirty="0"/>
                  <a:t>fast dynamics</a:t>
                </a:r>
                <a:r>
                  <a:rPr lang="en-GB" sz="2400" dirty="0"/>
                  <a:t>)</a:t>
                </a:r>
                <a:endParaRPr lang="en-CH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942643-75CD-FE3E-3A8B-934380A34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13" y="5573203"/>
                <a:ext cx="11243148" cy="830997"/>
              </a:xfrm>
              <a:prstGeom prst="rect">
                <a:avLst/>
              </a:prstGeom>
              <a:blipFill>
                <a:blip r:embed="rId4"/>
                <a:stretch>
                  <a:fillRect l="-790" t="-5970" b="-1492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DDA311B1-6211-214B-187D-B5FC9C7E551E}"/>
              </a:ext>
            </a:extLst>
          </p:cNvPr>
          <p:cNvGrpSpPr/>
          <p:nvPr/>
        </p:nvGrpSpPr>
        <p:grpSpPr>
          <a:xfrm>
            <a:off x="1074633" y="2419997"/>
            <a:ext cx="9982925" cy="1944057"/>
            <a:chOff x="1074633" y="1949281"/>
            <a:chExt cx="9982925" cy="194405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9BE33F-ED9D-8F4D-6E34-30DC03369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6371" y="2654285"/>
              <a:ext cx="4683579" cy="41686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E2AEE5-0CE7-E6FF-B694-1F090EECD98D}"/>
                </a:ext>
              </a:extLst>
            </p:cNvPr>
            <p:cNvSpPr txBox="1"/>
            <p:nvPr/>
          </p:nvSpPr>
          <p:spPr>
            <a:xfrm>
              <a:off x="1074633" y="2635717"/>
              <a:ext cx="27406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H" sz="2400" b="1" dirty="0"/>
                <a:t>Constant-noise SDE: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5D784DB-6E73-D41C-1B83-63F3FF969B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6701" y="2472501"/>
              <a:ext cx="158692" cy="2156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279BEF-74B0-6976-6FFF-4431D3F62D76}"/>
                </a:ext>
              </a:extLst>
            </p:cNvPr>
            <p:cNvSpPr txBox="1"/>
            <p:nvPr/>
          </p:nvSpPr>
          <p:spPr>
            <a:xfrm>
              <a:off x="7000847" y="1949281"/>
              <a:ext cx="20698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c</a:t>
              </a:r>
              <a:r>
                <a:rPr lang="en-CH" sz="1400" dirty="0"/>
                <a:t>onstant noise intensity due to loss stabilization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48BAF49-C7BC-DC0B-3BFA-577FB74984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7574" y="3237376"/>
              <a:ext cx="0" cy="2053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8B50E8D-8E6C-D73A-737A-1E9FE8617C75}"/>
                    </a:ext>
                  </a:extLst>
                </p:cNvPr>
                <p:cNvSpPr txBox="1"/>
                <p:nvPr/>
              </p:nvSpPr>
              <p:spPr>
                <a:xfrm>
                  <a:off x="6677746" y="3365565"/>
                  <a:ext cx="2251429" cy="5277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the Jacobian of the network </a:t>
                  </a:r>
                  <a14:m>
                    <m:oMath xmlns:m="http://schemas.openxmlformats.org/officeDocument/2006/math"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lit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</m:oMath>
                  </a14:m>
                  <a:endParaRPr lang="en-CH" sz="1400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8B50E8D-8E6C-D73A-737A-1E9FE8617C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7746" y="3365565"/>
                  <a:ext cx="2251429" cy="527773"/>
                </a:xfrm>
                <a:prstGeom prst="rect">
                  <a:avLst/>
                </a:prstGeom>
                <a:blipFill>
                  <a:blip r:embed="rId6"/>
                  <a:stretch>
                    <a:fillRect t="-2326" r="-1117" b="-4651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ECB87B5F-0E20-1166-E6C9-50F7F2196196}"/>
                </a:ext>
              </a:extLst>
            </p:cNvPr>
            <p:cNvSpPr/>
            <p:nvPr/>
          </p:nvSpPr>
          <p:spPr>
            <a:xfrm rot="16200000">
              <a:off x="7607284" y="2644866"/>
              <a:ext cx="128332" cy="949498"/>
            </a:xfrm>
            <a:prstGeom prst="leftBrac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B94C6C4-1207-77A8-F755-6A142B4B9BC3}"/>
                </a:ext>
              </a:extLst>
            </p:cNvPr>
            <p:cNvCxnSpPr>
              <a:cxnSpLocks/>
            </p:cNvCxnSpPr>
            <p:nvPr/>
          </p:nvCxnSpPr>
          <p:spPr>
            <a:xfrm>
              <a:off x="6571622" y="2462687"/>
              <a:ext cx="221062" cy="3051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C96567-0F70-B004-B484-BFD7405A590F}"/>
                </a:ext>
              </a:extLst>
            </p:cNvPr>
            <p:cNvSpPr txBox="1"/>
            <p:nvPr/>
          </p:nvSpPr>
          <p:spPr>
            <a:xfrm>
              <a:off x="6007807" y="2151842"/>
              <a:ext cx="8451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/>
                <a:t>s</a:t>
              </a:r>
              <a:r>
                <a:rPr lang="en-CH" sz="1400" dirty="0"/>
                <a:t>tep size 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8D5024B-D39B-CDD5-FCA1-936170ADA8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0261" y="2866926"/>
              <a:ext cx="35782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93D05A6-0DCA-9108-3190-25920DC2ED5A}"/>
                    </a:ext>
                  </a:extLst>
                </p:cNvPr>
                <p:cNvSpPr txBox="1"/>
                <p:nvPr/>
              </p:nvSpPr>
              <p:spPr>
                <a:xfrm>
                  <a:off x="9117924" y="2708827"/>
                  <a:ext cx="193963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Brownian motion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CH" sz="1400" dirty="0"/>
                    <a:t>,</a:t>
                  </a:r>
                  <a:br>
                    <a:rPr lang="en-CH" sz="1400" dirty="0"/>
                  </a:br>
                  <a:r>
                    <a:rPr lang="en-CH" sz="1400" dirty="0"/>
                    <a:t>i.e., Gaussian noise</a:t>
                  </a: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93D05A6-0DCA-9108-3190-25920DC2ED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7924" y="2708827"/>
                  <a:ext cx="1939634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654" t="-2381" r="-654" b="-11905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21C8E8D-4669-E9D4-D49C-9EBD2239C87A}"/>
              </a:ext>
            </a:extLst>
          </p:cNvPr>
          <p:cNvSpPr txBox="1"/>
          <p:nvPr/>
        </p:nvSpPr>
        <p:spPr>
          <a:xfrm>
            <a:off x="573713" y="4589779"/>
            <a:ext cx="115234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We check empirically that this </a:t>
            </a:r>
            <a:r>
              <a:rPr lang="en-GB" sz="2400" b="1" dirty="0"/>
              <a:t>SDE fully agrees with SGD</a:t>
            </a:r>
            <a:r>
              <a:rPr lang="en-GB" sz="2400" dirty="0"/>
              <a:t> in terms of the generalization improvements and other key metrics (</a:t>
            </a:r>
            <a:r>
              <a:rPr lang="en-GB" sz="2400" i="1" dirty="0"/>
              <a:t>we’ll see these experiments later</a:t>
            </a:r>
            <a:r>
              <a:rPr lang="en-GB" sz="2400" dirty="0"/>
              <a:t>)</a:t>
            </a:r>
            <a:endParaRPr lang="en-CH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C910A1-68CF-D576-FFE5-2F1586A5CB52}"/>
              </a:ext>
            </a:extLst>
          </p:cNvPr>
          <p:cNvSpPr txBox="1"/>
          <p:nvPr/>
        </p:nvSpPr>
        <p:spPr>
          <a:xfrm>
            <a:off x="573712" y="1856358"/>
            <a:ext cx="11625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Thus, we can model the </a:t>
            </a:r>
            <a:r>
              <a:rPr lang="en-GB" sz="2400" b="1" dirty="0">
                <a:solidFill>
                  <a:srgbClr val="000000"/>
                </a:solidFill>
              </a:rPr>
              <a:t>large step size SGD phase </a:t>
            </a:r>
            <a:r>
              <a:rPr lang="en-GB" sz="2400" dirty="0">
                <a:solidFill>
                  <a:srgbClr val="000000"/>
                </a:solidFill>
              </a:rPr>
              <a:t>with the following </a:t>
            </a:r>
            <a:r>
              <a:rPr lang="en-GB" sz="2400" b="1" dirty="0">
                <a:solidFill>
                  <a:srgbClr val="000000"/>
                </a:solidFill>
              </a:rPr>
              <a:t>constant-noise SDE</a:t>
            </a:r>
            <a:r>
              <a:rPr lang="en-GB" sz="2400" dirty="0">
                <a:solidFill>
                  <a:srgbClr val="0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0746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4">
            <a:extLst>
              <a:ext uri="{FF2B5EF4-FFF2-40B4-BE49-F238E27FC236}">
                <a16:creationId xmlns:a16="http://schemas.microsoft.com/office/drawing/2014/main" id="{4A65FAF3-FA67-C2D0-50E5-A0F80FEE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5</a:t>
            </a:fld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25061-FC7B-9EF2-4487-2B52D15F2862}"/>
              </a:ext>
            </a:extLst>
          </p:cNvPr>
          <p:cNvSpPr txBox="1"/>
          <p:nvPr/>
        </p:nvSpPr>
        <p:spPr>
          <a:xfrm>
            <a:off x="918640" y="227299"/>
            <a:ext cx="10598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</a:rPr>
              <a:t>Modelling SGD with a Stochastic Differential Equation (Part II)</a:t>
            </a:r>
            <a:endParaRPr lang="en-CH" sz="3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982E18-F76F-2864-3484-3AE65C1F6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14" y="1041421"/>
            <a:ext cx="4683579" cy="4168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5651B4-8C85-1409-E2CA-30D8A35FD9B1}"/>
              </a:ext>
            </a:extLst>
          </p:cNvPr>
          <p:cNvSpPr txBox="1"/>
          <p:nvPr/>
        </p:nvSpPr>
        <p:spPr>
          <a:xfrm>
            <a:off x="2317676" y="1022853"/>
            <a:ext cx="274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H" sz="2400" b="1" dirty="0"/>
              <a:t>Constant-noise SDE: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7F5D67-DC72-1015-7448-4EEC969641C7}"/>
              </a:ext>
            </a:extLst>
          </p:cNvPr>
          <p:cNvSpPr txBox="1"/>
          <p:nvPr/>
        </p:nvSpPr>
        <p:spPr>
          <a:xfrm>
            <a:off x="521318" y="1753854"/>
            <a:ext cx="11149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0000"/>
                </a:solidFill>
              </a:rPr>
              <a:t>Prior works</a:t>
            </a:r>
            <a:r>
              <a:rPr lang="en-GB" sz="2400" dirty="0">
                <a:solidFill>
                  <a:srgbClr val="000000"/>
                </a:solidFill>
              </a:rPr>
              <a:t>: for diagonal linear networks,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  <a:hlinkClick r:id="rId4"/>
              </a:rPr>
              <a:t>Pillaud-Vivien et al. (COLT 2022)</a:t>
            </a:r>
            <a:r>
              <a:rPr lang="en-GB" sz="2400" dirty="0">
                <a:solidFill>
                  <a:srgbClr val="000000"/>
                </a:solidFill>
              </a:rPr>
              <a:t> proved the </a:t>
            </a:r>
            <a:r>
              <a:rPr lang="en-GB" sz="2400" b="1" dirty="0">
                <a:solidFill>
                  <a:srgbClr val="000000"/>
                </a:solidFill>
              </a:rPr>
              <a:t>sparsity of the solution</a:t>
            </a:r>
            <a:r>
              <a:rPr lang="en-GB" sz="2400" dirty="0">
                <a:solidFill>
                  <a:srgbClr val="000000"/>
                </a:solidFill>
              </a:rPr>
              <a:t> using a similar SDE derived for </a:t>
            </a:r>
            <a:r>
              <a:rPr lang="en-GB" sz="2400" b="1" dirty="0">
                <a:solidFill>
                  <a:srgbClr val="000000"/>
                </a:solidFill>
              </a:rPr>
              <a:t>label noise SGD</a:t>
            </a:r>
            <a:endParaRPr lang="en-CH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B51308-AACE-9EA2-C5B8-FFD558BAB114}"/>
              </a:ext>
            </a:extLst>
          </p:cNvPr>
          <p:cNvSpPr txBox="1"/>
          <p:nvPr/>
        </p:nvSpPr>
        <p:spPr>
          <a:xfrm>
            <a:off x="521316" y="2672220"/>
            <a:ext cx="11149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b="1" dirty="0"/>
              <a:t>Our work</a:t>
            </a:r>
            <a:r>
              <a:rPr lang="en-CH" sz="2400" dirty="0"/>
              <a:t>: we conjecture that for arbitrary deep networks, a </a:t>
            </a:r>
            <a:r>
              <a:rPr lang="en-CH" sz="2400" b="1" dirty="0"/>
              <a:t>similar sparsifying effect</a:t>
            </a:r>
            <a:r>
              <a:rPr lang="en-CH" sz="2400" dirty="0"/>
              <a:t> is taking place for </a:t>
            </a:r>
            <a:r>
              <a:rPr lang="en-CH" sz="2400" b="1" dirty="0"/>
              <a:t>standard SGD with large step sizes</a:t>
            </a:r>
            <a:r>
              <a:rPr lang="en-CH" sz="2400" dirty="0"/>
              <a:t> (no label noise needed)</a:t>
            </a:r>
            <a:endParaRPr lang="en-CH" sz="2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FFC31D-9376-7FAE-FCBD-6F162399B7A7}"/>
              </a:ext>
            </a:extLst>
          </p:cNvPr>
          <p:cNvSpPr txBox="1"/>
          <p:nvPr/>
        </p:nvSpPr>
        <p:spPr>
          <a:xfrm>
            <a:off x="411588" y="4508952"/>
            <a:ext cx="11390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Thus, the SDE resembles the </a:t>
            </a:r>
            <a:r>
              <a:rPr lang="en-GB" sz="2400" b="1" dirty="0"/>
              <a:t>geometric Brownian motion </a:t>
            </a:r>
            <a:r>
              <a:rPr lang="en-GB" sz="2400" dirty="0"/>
              <a:t>(</a:t>
            </a:r>
            <a:r>
              <a:rPr lang="en-GB" sz="2400" dirty="0">
                <a:hlinkClick r:id="rId5"/>
              </a:rPr>
              <a:t>Oksendal, 2013</a:t>
            </a:r>
            <a:r>
              <a:rPr lang="en-GB" sz="2400" dirty="0"/>
              <a:t>): </a:t>
            </a:r>
            <a:endParaRPr lang="en-CH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521FD5-96AA-4109-A09B-90B4190D9CE4}"/>
                  </a:ext>
                </a:extLst>
              </p:cNvPr>
              <p:cNvSpPr txBox="1"/>
              <p:nvPr/>
            </p:nvSpPr>
            <p:spPr>
              <a:xfrm>
                <a:off x="411588" y="3590586"/>
                <a:ext cx="11560956" cy="871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CH" sz="2400" b="1" dirty="0"/>
                  <a:t>Observation</a:t>
                </a:r>
                <a:r>
                  <a:rPr lang="en-CH" sz="2400" dirty="0"/>
                  <a:t>: for the Brownian motion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H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H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CH" sz="2400" dirty="0"/>
                  <a:t> is a 1D Brownian motion (</a:t>
                </a:r>
                <a:r>
                  <a:rPr lang="en-CH" sz="2400" i="1" dirty="0"/>
                  <a:t>basic property of the Gaussian distribution</a:t>
                </a:r>
                <a:r>
                  <a:rPr lang="en-CH" sz="2400" dirty="0"/>
                  <a:t>)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521FD5-96AA-4109-A09B-90B4190D9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88" y="3590586"/>
                <a:ext cx="11560956" cy="871329"/>
              </a:xfrm>
              <a:prstGeom prst="rect">
                <a:avLst/>
              </a:prstGeom>
              <a:blipFill>
                <a:blip r:embed="rId6"/>
                <a:stretch>
                  <a:fillRect t="-4286" r="-768" b="-1285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E49512-1BBA-C21A-AB61-09CBB4B06F9F}"/>
                  </a:ext>
                </a:extLst>
              </p:cNvPr>
              <p:cNvSpPr txBox="1"/>
              <p:nvPr/>
            </p:nvSpPr>
            <p:spPr>
              <a:xfrm>
                <a:off x="426720" y="5645841"/>
                <a:ext cx="11816238" cy="864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Thus, we expect the SDE to induce a similar </a:t>
                </a:r>
                <a:r>
                  <a:rPr lang="en-GB" sz="2400" b="1" dirty="0"/>
                  <a:t>shrinkage effect </a:t>
                </a:r>
                <a:r>
                  <a:rPr lang="en-GB" sz="2400" dirty="0"/>
                  <a:t>for each multiplicative </a:t>
                </a:r>
                <a:r>
                  <a:rPr lang="en-GB" sz="2400" dirty="0" err="1"/>
                  <a:t>fac</a:t>
                </a:r>
                <a:r>
                  <a:rPr lang="en-GB" sz="2400" dirty="0"/>
                  <a:t>-tor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2400" dirty="0"/>
                  <a:t>, i.e.,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H" sz="2400" b="1" dirty="0"/>
                  <a:t> </a:t>
                </a:r>
                <a:r>
                  <a:rPr lang="en-GB" sz="2400" dirty="0"/>
                  <a:t>with strength proportional to the loss stabilization level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CH" sz="2400" b="1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7E49512-1BBA-C21A-AB61-09CBB4B06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5645841"/>
                <a:ext cx="11816238" cy="864660"/>
              </a:xfrm>
              <a:prstGeom prst="rect">
                <a:avLst/>
              </a:prstGeom>
              <a:blipFill>
                <a:blip r:embed="rId7"/>
                <a:stretch>
                  <a:fillRect t="-5797" r="-322" b="-1159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C163CBC-403F-57F3-0EB9-208F4541F0EE}"/>
                  </a:ext>
                </a:extLst>
              </p:cNvPr>
              <p:cNvSpPr txBox="1"/>
              <p:nvPr/>
            </p:nvSpPr>
            <p:spPr>
              <a:xfrm>
                <a:off x="1316267" y="5044100"/>
                <a:ext cx="32666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CH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C163CBC-403F-57F3-0EB9-208F4541F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267" y="5044100"/>
                <a:ext cx="3266663" cy="461665"/>
              </a:xfrm>
              <a:prstGeom prst="rect">
                <a:avLst/>
              </a:prstGeom>
              <a:blipFill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C01EA32-A5F7-0CA3-FE7F-2F48670CA10B}"/>
                  </a:ext>
                </a:extLst>
              </p:cNvPr>
              <p:cNvSpPr txBox="1"/>
              <p:nvPr/>
            </p:nvSpPr>
            <p:spPr>
              <a:xfrm>
                <a:off x="4570619" y="5044100"/>
                <a:ext cx="30849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CH" sz="2400" dirty="0"/>
                  <a:t> closed-form solution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C01EA32-A5F7-0CA3-FE7F-2F48670CA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619" y="5044100"/>
                <a:ext cx="3084947" cy="461665"/>
              </a:xfrm>
              <a:prstGeom prst="rect">
                <a:avLst/>
              </a:prstGeom>
              <a:blipFill>
                <a:blip r:embed="rId9"/>
                <a:stretch>
                  <a:fillRect t="-5263" r="-2058" b="-2894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101344-FC04-8599-8FE9-36586623D7EA}"/>
                  </a:ext>
                </a:extLst>
              </p:cNvPr>
              <p:cNvSpPr txBox="1"/>
              <p:nvPr/>
            </p:nvSpPr>
            <p:spPr>
              <a:xfrm>
                <a:off x="7606798" y="5036067"/>
                <a:ext cx="4526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⁡((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/2)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H" sz="24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101344-FC04-8599-8FE9-36586623D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798" y="5036067"/>
                <a:ext cx="4526432" cy="461665"/>
              </a:xfrm>
              <a:prstGeom prst="rect">
                <a:avLst/>
              </a:prstGeom>
              <a:blipFill>
                <a:blip r:embed="rId10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1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30" grpId="0"/>
      <p:bldP spid="31" grpId="0"/>
      <p:bldP spid="32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85C775-AAE8-BEAB-F289-073C10961D38}"/>
                  </a:ext>
                </a:extLst>
              </p:cNvPr>
              <p:cNvSpPr txBox="1"/>
              <p:nvPr/>
            </p:nvSpPr>
            <p:spPr>
              <a:xfrm>
                <a:off x="608131" y="1713865"/>
                <a:ext cx="11218109" cy="4432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We empirically track </a:t>
                </a:r>
                <a:r>
                  <a:rPr lang="en-GB" sz="2400" b="1" dirty="0"/>
                  <a:t>two quantities</a:t>
                </a:r>
                <a:r>
                  <a:rPr lang="en-GB" sz="2400" dirty="0"/>
                  <a:t> related to the Jacobian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GB" sz="2400" dirty="0"/>
                  <a:t>:</a:t>
                </a:r>
              </a:p>
              <a:p>
                <a:endParaRPr lang="en-GB" sz="16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sz="2400" b="1" dirty="0"/>
                  <a:t>Rank of the Jacobian</a:t>
                </a:r>
                <a:r>
                  <a:rPr lang="en-GB" sz="2400" dirty="0"/>
                  <a:t> that reflects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how many columns collapsed completely to zero (e.g., if </a:t>
                </a:r>
                <a:r>
                  <a:rPr lang="en-GB" sz="2400" dirty="0" err="1"/>
                  <a:t>ReLU</a:t>
                </a:r>
                <a:r>
                  <a:rPr lang="en-GB" sz="2400" dirty="0"/>
                  <a:t> = 0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/>
                  <a:t>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how many columns are linearly dependent on others (e.g., if two </a:t>
                </a:r>
                <a:r>
                  <a:rPr lang="en-GB" sz="2400" dirty="0" err="1"/>
                  <a:t>ReLUs</a:t>
                </a:r>
                <a:r>
                  <a:rPr lang="en-GB" sz="2400" dirty="0"/>
                  <a:t> implement the same function, up to a constant rescaling)</a:t>
                </a:r>
              </a:p>
              <a:p>
                <a:endParaRPr lang="en-GB" sz="1600" b="1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GB" sz="2400" b="1" dirty="0"/>
                  <a:t>“Feature sparsity coefficient”</a:t>
                </a:r>
                <a:r>
                  <a:rPr lang="en-GB" sz="2400" dirty="0"/>
                  <a:t>:</a:t>
                </a:r>
                <a:r>
                  <a:rPr lang="en-GB" sz="2400" b="1" dirty="0"/>
                  <a:t> </a:t>
                </a:r>
                <a:r>
                  <a:rPr lang="en-GB" sz="2400" dirty="0"/>
                  <a:t>the average number of distinct (we count highly-correlated neurons as one), non-zero activations</a:t>
                </a:r>
                <a:endParaRPr lang="en-CH" sz="24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f</a:t>
                </a:r>
                <a:r>
                  <a:rPr lang="en-CH" sz="2400" dirty="0"/>
                  <a:t>ormally: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H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CH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CH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CH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&gt; 0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CH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CH" sz="2400" dirty="0"/>
                  <a:t> is the feature vector at some layer where we merge beforehand </a:t>
                </a:r>
                <a:r>
                  <a:rPr lang="en-CH" sz="2400" i="1" dirty="0"/>
                  <a:t>highly correlated neurons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</a:t>
                </a:r>
                <a:r>
                  <a:rPr lang="en-CH" sz="2400" dirty="0"/>
                  <a:t>his serves as a cheap proxy of the rank that </a:t>
                </a:r>
                <a:r>
                  <a:rPr lang="en-CH" sz="2400" b="1" dirty="0"/>
                  <a:t>scales to deep networks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85C775-AAE8-BEAB-F289-073C10961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31" y="1713865"/>
                <a:ext cx="11218109" cy="4432304"/>
              </a:xfrm>
              <a:prstGeom prst="rect">
                <a:avLst/>
              </a:prstGeom>
              <a:blipFill>
                <a:blip r:embed="rId3"/>
                <a:stretch>
                  <a:fillRect l="-905" t="-571" b="-228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4">
            <a:extLst>
              <a:ext uri="{FF2B5EF4-FFF2-40B4-BE49-F238E27FC236}">
                <a16:creationId xmlns:a16="http://schemas.microsoft.com/office/drawing/2014/main" id="{4A65FAF3-FA67-C2D0-50E5-A0F80FEE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734" y="6481045"/>
            <a:ext cx="2743200" cy="365125"/>
          </a:xfrm>
        </p:spPr>
        <p:txBody>
          <a:bodyPr/>
          <a:lstStyle/>
          <a:p>
            <a:fld id="{D8EB0055-B585-49CE-B6D8-FADAB6BB1BA5}" type="slidenum">
              <a:rPr lang="en-IE" smtClean="0"/>
              <a:t>6</a:t>
            </a:fld>
            <a:endParaRPr lang="en-I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25061-FC7B-9EF2-4487-2B52D15F2862}"/>
              </a:ext>
            </a:extLst>
          </p:cNvPr>
          <p:cNvSpPr txBox="1"/>
          <p:nvPr/>
        </p:nvSpPr>
        <p:spPr>
          <a:xfrm>
            <a:off x="0" y="227299"/>
            <a:ext cx="12198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</a:rPr>
              <a:t>Notions of sparsity for arbitrary architectures</a:t>
            </a:r>
            <a:endParaRPr lang="en-CH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A5A58B-46E1-EDFC-F9D9-723A95238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14" y="1041421"/>
            <a:ext cx="4683579" cy="416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7BA635-0C30-6325-824D-9625D19774B4}"/>
              </a:ext>
            </a:extLst>
          </p:cNvPr>
          <p:cNvSpPr txBox="1"/>
          <p:nvPr/>
        </p:nvSpPr>
        <p:spPr>
          <a:xfrm>
            <a:off x="2317676" y="1022853"/>
            <a:ext cx="274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H" sz="2400" b="1" dirty="0"/>
              <a:t>Constant-noise SDE:</a:t>
            </a:r>
          </a:p>
        </p:txBody>
      </p:sp>
    </p:spTree>
    <p:extLst>
      <p:ext uri="{BB962C8B-B14F-4D97-AF65-F5344CB8AC3E}">
        <p14:creationId xmlns:p14="http://schemas.microsoft.com/office/powerpoint/2010/main" val="26723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01AC6-728B-D104-EBD9-6A85CD1E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7</a:t>
            </a:fld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1503D-92E6-0418-41D0-2FC29ACD3CF2}"/>
              </a:ext>
            </a:extLst>
          </p:cNvPr>
          <p:cNvSpPr txBox="1"/>
          <p:nvPr/>
        </p:nvSpPr>
        <p:spPr>
          <a:xfrm>
            <a:off x="881246" y="266888"/>
            <a:ext cx="10472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</a:rPr>
              <a:t>Sparse feature learning for diagonal linear networks</a:t>
            </a:r>
            <a:endParaRPr lang="en-CH" sz="3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F276B7-4E7D-677B-06DC-7D88F0DDE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67" y="1171124"/>
            <a:ext cx="11674591" cy="25482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B87626-97B8-5CC6-596F-49AFEF538069}"/>
                  </a:ext>
                </a:extLst>
              </p:cNvPr>
              <p:cNvSpPr txBox="1"/>
              <p:nvPr/>
            </p:nvSpPr>
            <p:spPr>
              <a:xfrm>
                <a:off x="598684" y="3883705"/>
                <a:ext cx="1103767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rgbClr val="000000"/>
                    </a:solidFill>
                  </a:rPr>
                  <a:t>The last two plots clearly show that </a:t>
                </a:r>
                <a:r>
                  <a:rPr lang="en-GB" sz="2400" b="1" dirty="0">
                    <a:solidFill>
                      <a:srgbClr val="000000"/>
                    </a:solidFill>
                  </a:rPr>
                  <a:t>sparsity is progressively achieved</a:t>
                </a:r>
                <a:r>
                  <a:rPr lang="en-GB" sz="2400" dirty="0">
                    <a:solidFill>
                      <a:srgbClr val="000000"/>
                    </a:solidFill>
                  </a:rPr>
                  <a:t> in the large step size phase</a:t>
                </a:r>
              </a:p>
              <a:p>
                <a:pPr marL="342900" indent="-34290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sz="2400" b="1" i="0" u="none" strike="noStrike" dirty="0">
                    <a:solidFill>
                      <a:srgbClr val="000000"/>
                    </a:solidFill>
                    <a:effectLst/>
                  </a:rPr>
                  <a:t>Note</a:t>
                </a:r>
                <a:r>
                  <a:rPr lang="en-GB" sz="2400" b="0" i="0" u="none" strike="noStrike" dirty="0">
                    <a:solidFill>
                      <a:srgbClr val="000000"/>
                    </a:solidFill>
                    <a:effectLst/>
                  </a:rPr>
                  <a:t>: for this task, sparsity is desirable because the ground truth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400" b="0" i="0" u="none" strike="noStrike" dirty="0">
                    <a:solidFill>
                      <a:srgbClr val="000000"/>
                    </a:solidFill>
                    <a:effectLst/>
                  </a:rPr>
                  <a:t> was selected to be sparse </a:t>
                </a:r>
              </a:p>
              <a:p>
                <a:pPr marL="342900" indent="-34290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GB" sz="2400" b="0" i="0" u="none" strike="noStrike" dirty="0">
                    <a:solidFill>
                      <a:srgbClr val="000000"/>
                    </a:solidFill>
                    <a:effectLst/>
                  </a:rPr>
                  <a:t>If there is no alignment between the ground truth and implicit bias, we don’t expect to see improvements in generalization!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B87626-97B8-5CC6-596F-49AFEF538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84" y="3883705"/>
                <a:ext cx="11037677" cy="2308324"/>
              </a:xfrm>
              <a:prstGeom prst="rect">
                <a:avLst/>
              </a:prstGeom>
              <a:blipFill>
                <a:blip r:embed="rId3"/>
                <a:stretch>
                  <a:fillRect l="-805" t="-2186" r="-115" b="-491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DE40B8B-F7EC-2432-589C-7BDC4969CB1F}"/>
              </a:ext>
            </a:extLst>
          </p:cNvPr>
          <p:cNvSpPr txBox="1"/>
          <p:nvPr/>
        </p:nvSpPr>
        <p:spPr>
          <a:xfrm>
            <a:off x="1219200" y="965271"/>
            <a:ext cx="44500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</a:rPr>
              <a:t>(the f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</a:rPr>
              <a:t>irst two plots are the same as before)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267CF-1A63-B8F4-0C42-9185FCC52730}"/>
              </a:ext>
            </a:extLst>
          </p:cNvPr>
          <p:cNvSpPr txBox="1"/>
          <p:nvPr/>
        </p:nvSpPr>
        <p:spPr>
          <a:xfrm>
            <a:off x="7280646" y="939802"/>
            <a:ext cx="9631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(new)</a:t>
            </a:r>
            <a:endParaRPr lang="en-GB" sz="1600" b="1" i="0" u="none" strike="noStrike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AAD56-B77D-1D55-B654-65472BE99B53}"/>
              </a:ext>
            </a:extLst>
          </p:cNvPr>
          <p:cNvSpPr txBox="1"/>
          <p:nvPr/>
        </p:nvSpPr>
        <p:spPr>
          <a:xfrm>
            <a:off x="10151862" y="936614"/>
            <a:ext cx="9631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(new)</a:t>
            </a:r>
            <a:endParaRPr lang="en-GB" sz="1600" b="1" i="0" u="none" strike="noStrike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470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01AC6-728B-D104-EBD9-6A85CD1E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0055-B585-49CE-B6D8-FADAB6BB1BA5}" type="slidenum">
              <a:rPr lang="en-IE" smtClean="0"/>
              <a:t>8</a:t>
            </a:fld>
            <a:endParaRPr lang="en-I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243AA8-BD87-3BEA-F50C-D39B3524FEB3}"/>
              </a:ext>
            </a:extLst>
          </p:cNvPr>
          <p:cNvGrpSpPr/>
          <p:nvPr/>
        </p:nvGrpSpPr>
        <p:grpSpPr>
          <a:xfrm>
            <a:off x="2854420" y="1419168"/>
            <a:ext cx="6573784" cy="4253634"/>
            <a:chOff x="732900" y="1022658"/>
            <a:chExt cx="5693178" cy="3471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EDD073-C831-F984-7003-42AB5AE67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5395" y="1022658"/>
              <a:ext cx="4656371" cy="332327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8D0691-8879-EA02-84C2-F55E75BDE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900" y="4197906"/>
              <a:ext cx="5693178" cy="29604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0F1503D-92E6-0418-41D0-2FC29ACD3CF2}"/>
              </a:ext>
            </a:extLst>
          </p:cNvPr>
          <p:cNvSpPr txBox="1"/>
          <p:nvPr/>
        </p:nvSpPr>
        <p:spPr>
          <a:xfrm>
            <a:off x="881246" y="242504"/>
            <a:ext cx="10472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00"/>
                </a:solidFill>
              </a:rPr>
              <a:t>Sparse feature learning for a simple one-layer </a:t>
            </a:r>
            <a:r>
              <a:rPr lang="en-GB" sz="3200" b="1" dirty="0" err="1">
                <a:solidFill>
                  <a:srgbClr val="000000"/>
                </a:solidFill>
              </a:rPr>
              <a:t>ReLU</a:t>
            </a:r>
            <a:r>
              <a:rPr lang="en-GB" sz="3200" b="1" dirty="0">
                <a:solidFill>
                  <a:srgbClr val="000000"/>
                </a:solidFill>
              </a:rPr>
              <a:t> network</a:t>
            </a:r>
            <a:endParaRPr lang="en-CH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9D27C1-49DE-B638-6D51-68EAB1164C7B}"/>
              </a:ext>
            </a:extLst>
          </p:cNvPr>
          <p:cNvSpPr txBox="1"/>
          <p:nvPr/>
        </p:nvSpPr>
        <p:spPr>
          <a:xfrm>
            <a:off x="1219102" y="5824622"/>
            <a:ext cx="9844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Here, however, the nice interpolation between the points</a:t>
            </a:r>
            <a:br>
              <a:rPr lang="en-GB" sz="24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is </a:t>
            </a:r>
            <a:r>
              <a:rPr lang="en-GB" sz="2400" b="1" i="0" u="none" strike="noStrike" dirty="0">
                <a:solidFill>
                  <a:srgbClr val="000000"/>
                </a:solidFill>
                <a:effectLst/>
              </a:rPr>
              <a:t>due to the implicit regularization effect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</a:rPr>
              <a:t> of large step sizes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1BDCA7-7856-049D-2D6F-51B8CF759BF4}"/>
              </a:ext>
            </a:extLst>
          </p:cNvPr>
          <p:cNvSpPr txBox="1"/>
          <p:nvPr/>
        </p:nvSpPr>
        <p:spPr>
          <a:xfrm>
            <a:off x="2386176" y="891647"/>
            <a:ext cx="7510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00000"/>
                </a:solidFill>
              </a:rPr>
              <a:t>Illustration</a:t>
            </a:r>
            <a:r>
              <a:rPr lang="en-GB" sz="2400" dirty="0">
                <a:solidFill>
                  <a:srgbClr val="000000"/>
                </a:solidFill>
              </a:rPr>
              <a:t>: a classical textbook picture about overfitting</a:t>
            </a:r>
          </a:p>
        </p:txBody>
      </p:sp>
    </p:spTree>
    <p:extLst>
      <p:ext uri="{BB962C8B-B14F-4D97-AF65-F5344CB8AC3E}">
        <p14:creationId xmlns:p14="http://schemas.microsoft.com/office/powerpoint/2010/main" val="33551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l">
          <a:defRPr sz="2400" b="1" dirty="0"/>
        </a:defPPr>
      </a:lstStyle>
    </a:spDef>
    <a:txDef>
      <a:spPr>
        <a:noFill/>
      </a:spPr>
      <a:bodyPr wrap="none" rtlCol="0">
        <a:sp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38464</TotalTime>
  <Words>2062</Words>
  <Application>Microsoft Macintosh PowerPoint</Application>
  <PresentationFormat>Widescreen</PresentationFormat>
  <Paragraphs>181</Paragraphs>
  <Slides>18</Slides>
  <Notes>14</Notes>
  <HiddenSlides>3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Cook</dc:creator>
  <cp:lastModifiedBy>Maksym Andriushchenko</cp:lastModifiedBy>
  <cp:revision>612</cp:revision>
  <dcterms:created xsi:type="dcterms:W3CDTF">2020-07-08T09:57:48Z</dcterms:created>
  <dcterms:modified xsi:type="dcterms:W3CDTF">2023-04-13T14:48:48Z</dcterms:modified>
</cp:coreProperties>
</file>