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4"/>
  </p:notesMasterIdLst>
  <p:sldIdLst>
    <p:sldId id="332" r:id="rId2"/>
    <p:sldId id="358" r:id="rId3"/>
    <p:sldId id="330" r:id="rId4"/>
    <p:sldId id="352" r:id="rId5"/>
    <p:sldId id="375" r:id="rId6"/>
    <p:sldId id="374" r:id="rId7"/>
    <p:sldId id="370" r:id="rId8"/>
    <p:sldId id="362" r:id="rId9"/>
    <p:sldId id="363" r:id="rId10"/>
    <p:sldId id="364" r:id="rId11"/>
    <p:sldId id="365" r:id="rId12"/>
    <p:sldId id="366" r:id="rId13"/>
    <p:sldId id="367" r:id="rId14"/>
    <p:sldId id="356" r:id="rId15"/>
    <p:sldId id="340" r:id="rId16"/>
    <p:sldId id="368" r:id="rId17"/>
    <p:sldId id="354" r:id="rId18"/>
    <p:sldId id="328" r:id="rId19"/>
    <p:sldId id="355" r:id="rId20"/>
    <p:sldId id="361" r:id="rId21"/>
    <p:sldId id="357" r:id="rId22"/>
    <p:sldId id="36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7" autoAdjust="0"/>
    <p:restoredTop sz="85193"/>
  </p:normalViewPr>
  <p:slideViewPr>
    <p:cSldViewPr snapToGrid="0">
      <p:cViewPr varScale="1">
        <p:scale>
          <a:sx n="107" d="100"/>
          <a:sy n="107" d="100"/>
        </p:scale>
        <p:origin x="-84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BD969-4DDF-084E-8CA3-C4EFA6CEF73E}" type="datetimeFigureOut">
              <a:rPr lang="en-CH" smtClean="0"/>
              <a:t>20.07.23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35AE1-5F45-874B-B1FC-95EA317D259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58323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35AE1-5F45-874B-B1FC-95EA317D2599}" type="slidenum">
              <a:rPr lang="en-CH" smtClean="0"/>
              <a:t>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88038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papers assume causal relation!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35AE1-5F45-874B-B1FC-95EA317D2599}" type="slidenum">
              <a:rPr lang="en-CH" smtClean="0"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87928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Adaptive sharpness: note that avg-case rho -&gt; 0 sharpness resembles a lot </a:t>
            </a:r>
            <a:r>
              <a:rPr lang="en-US" sz="1200" i="1" dirty="0"/>
              <a:t>relative sharpness</a:t>
            </a:r>
            <a:r>
              <a:rPr lang="en-US" sz="1200" dirty="0"/>
              <a:t> (same core idea =&gt; many proposals in the literature)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35AE1-5F45-874B-B1FC-95EA317D2599}" type="slidenum">
              <a:rPr lang="en-CH" smtClean="0"/>
              <a:t>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53620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Adaptive sharpness: note that avg-case rho -&gt; 0 sharpness resembles a lot </a:t>
            </a:r>
            <a:r>
              <a:rPr lang="en-US" sz="1200" i="1" dirty="0"/>
              <a:t>relative sharpness</a:t>
            </a:r>
            <a:r>
              <a:rPr lang="en-US" sz="1200" dirty="0"/>
              <a:t> (same core idea =&gt; many proposals in the literature)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35AE1-5F45-874B-B1FC-95EA317D2599}" type="slidenum">
              <a:rPr lang="en-CH" smtClean="0"/>
              <a:t>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1146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35AE1-5F45-874B-B1FC-95EA317D2599}" type="slidenum">
              <a:rPr lang="en-CH" smtClean="0"/>
              <a:t>16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7509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35AE1-5F45-874B-B1FC-95EA317D2599}" type="slidenum">
              <a:rPr lang="en-CH" smtClean="0"/>
              <a:t>18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35918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EAB-4A03-9049-B16E-D60D220BCF5B}" type="datetime1">
              <a:rPr lang="de-CH" smtClean="0"/>
              <a:t>20.07.23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0171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86EC5-3376-AF4B-B1A5-CB65D9EE8311}" type="datetime1">
              <a:rPr lang="de-CH" smtClean="0"/>
              <a:t>20.07.23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4325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44D1-DCF0-0041-B891-C86FAA575E3E}" type="datetime1">
              <a:rPr lang="de-CH" smtClean="0"/>
              <a:t>20.07.23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3612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00E7-A4C3-1B46-AC4C-206729E88B7D}" type="datetime1">
              <a:rPr lang="de-CH" smtClean="0"/>
              <a:t>20.07.23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2704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CE4B-5FE3-7F4D-BEE4-57DD8767CADD}" type="datetime1">
              <a:rPr lang="de-CH" smtClean="0"/>
              <a:t>20.07.23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0960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201E-F9A3-A74E-8885-5111CDE51681}" type="datetime1">
              <a:rPr lang="de-CH" smtClean="0"/>
              <a:t>20.07.23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5099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E058-DA15-9241-80D9-85FF79B1975A}" type="datetime1">
              <a:rPr lang="de-CH" smtClean="0"/>
              <a:t>20.07.23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10797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E741-D6B0-A042-ABC5-4779D693ADE8}" type="datetime1">
              <a:rPr lang="de-CH" smtClean="0"/>
              <a:t>20.07.23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223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B5B1-56EB-7E4F-A7A9-61C5A9AB57F0}" type="datetime1">
              <a:rPr lang="de-CH" smtClean="0"/>
              <a:t>20.07.23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7253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602E-FA2E-3845-BB4F-1DB845661922}" type="datetime1">
              <a:rPr lang="de-CH" smtClean="0"/>
              <a:t>20.07.23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85381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FA1B-6C5C-F647-AE5F-A57C44236BF4}" type="datetime1">
              <a:rPr lang="de-CH" smtClean="0"/>
              <a:t>20.07.23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731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2ECD6-910C-C44E-8A52-F3A179BF558D}" type="datetime1">
              <a:rPr lang="de-CH" smtClean="0"/>
              <a:t>20.07.23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B0055-B585-49CE-B6D8-FADAB6BB1B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6208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0.png"/><Relationship Id="rId5" Type="http://schemas.openxmlformats.org/officeDocument/2006/relationships/image" Target="../media/image390.png"/><Relationship Id="rId4" Type="http://schemas.openxmlformats.org/officeDocument/2006/relationships/image" Target="../media/image26.pn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hyperlink" Target="https://arxiv.org/abs/1703.04933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220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2302.08692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912.0217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arxiv.org/abs/2211.13609" TargetMode="External"/><Relationship Id="rId4" Type="http://schemas.openxmlformats.org/officeDocument/2006/relationships/hyperlink" Target="https://arxiv.org/abs/1912.0217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0" y="217354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/>
              <a:t>A Modern Look at the Relationship between Sharpness and Generalization</a:t>
            </a:r>
            <a:r>
              <a:rPr lang="ru-RU" sz="2500" b="1" dirty="0"/>
              <a:t> (</a:t>
            </a:r>
            <a:r>
              <a:rPr lang="en-US" sz="2500" b="1" dirty="0"/>
              <a:t>ICML 2023)</a:t>
            </a:r>
            <a:endParaRPr lang="en-CH" sz="25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A3C832-35F4-04C8-E51C-52EAB0A8CBB8}"/>
              </a:ext>
            </a:extLst>
          </p:cNvPr>
          <p:cNvSpPr txBox="1"/>
          <p:nvPr/>
        </p:nvSpPr>
        <p:spPr>
          <a:xfrm>
            <a:off x="1449460" y="843183"/>
            <a:ext cx="9293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000" u="sng" dirty="0"/>
              <a:t>Maksym Andriushchenko</a:t>
            </a:r>
            <a:r>
              <a:rPr lang="en-CH" sz="2000" dirty="0"/>
              <a:t> (EPFL), Francesco Croce (U of Tübingen), Maximilian Müller (U of Tübingen), Matthias Hein (U of Tübingen), Nicolas Flammarion (EPFL)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F9FC4E-AD12-B8FC-C4BA-7A5B04CC1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07" y="6207640"/>
            <a:ext cx="1209246" cy="35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berhard Karls Universität Tübingen : Rankings, Fees &amp; Courses Details |  Top Universities">
            <a:extLst>
              <a:ext uri="{FF2B5EF4-FFF2-40B4-BE49-F238E27FC236}">
                <a16:creationId xmlns:a16="http://schemas.microsoft.com/office/drawing/2014/main" id="{27C6CCE4-8A72-A462-5F8B-85CB09DE8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454" y="5584887"/>
            <a:ext cx="1209246" cy="120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163180-383A-3A44-D011-6E6C98910AE9}"/>
              </a:ext>
            </a:extLst>
          </p:cNvPr>
          <p:cNvSpPr txBox="1"/>
          <p:nvPr/>
        </p:nvSpPr>
        <p:spPr>
          <a:xfrm>
            <a:off x="4488123" y="6240830"/>
            <a:ext cx="321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sz="2400" b="1" dirty="0"/>
              <a:t>21 July 2023, Tatsu’s lab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F90D8E-C1AC-DEC7-9827-AFD8D3B5E1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15060">
            <a:off x="5789619" y="2611941"/>
            <a:ext cx="4157065" cy="34228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D5106D9-1704-8792-9875-1288BCD86D1F}"/>
              </a:ext>
            </a:extLst>
          </p:cNvPr>
          <p:cNvSpPr txBox="1"/>
          <p:nvPr/>
        </p:nvSpPr>
        <p:spPr>
          <a:xfrm>
            <a:off x="7049582" y="5584887"/>
            <a:ext cx="14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H" dirty="0"/>
              <a:t>flat minimum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94B3CFD-578C-5DB4-CF42-E0A55E3380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95034">
            <a:off x="2609748" y="2435660"/>
            <a:ext cx="3700277" cy="30467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732D763-7865-81A9-9AB5-288CC4D267E6}"/>
              </a:ext>
            </a:extLst>
          </p:cNvPr>
          <p:cNvSpPr txBox="1"/>
          <p:nvPr/>
        </p:nvSpPr>
        <p:spPr>
          <a:xfrm>
            <a:off x="1492780" y="1831426"/>
            <a:ext cx="92930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highlight>
                  <a:srgbClr val="FFFF00"/>
                </a:highlight>
              </a:rPr>
              <a:t>Main question</a:t>
            </a:r>
            <a:r>
              <a:rPr lang="en-GB" sz="2400" i="1" dirty="0">
                <a:highlight>
                  <a:srgbClr val="FFFF00"/>
                </a:highlight>
              </a:rPr>
              <a:t>: Can sharpness of minima explain </a:t>
            </a:r>
            <a:br>
              <a:rPr lang="en-GB" sz="2400" i="1" dirty="0">
                <a:highlight>
                  <a:srgbClr val="FFFF00"/>
                </a:highlight>
              </a:rPr>
            </a:br>
            <a:r>
              <a:rPr lang="en-GB" sz="2400" i="1" dirty="0">
                <a:highlight>
                  <a:srgbClr val="FFFF00"/>
                </a:highlight>
              </a:rPr>
              <a:t>generalization in modern practical settings?</a:t>
            </a:r>
            <a:endParaRPr lang="en-CH" sz="2400" i="1" dirty="0">
              <a:highlight>
                <a:srgbClr val="FFFF00"/>
              </a:highligh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321235-3AA7-9082-7E77-A198DE3EE20A}"/>
              </a:ext>
            </a:extLst>
          </p:cNvPr>
          <p:cNvSpPr txBox="1"/>
          <p:nvPr/>
        </p:nvSpPr>
        <p:spPr>
          <a:xfrm>
            <a:off x="3282351" y="5564275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/>
              <a:t>s</a:t>
            </a:r>
            <a:r>
              <a:rPr lang="en-CH" dirty="0"/>
              <a:t>harp minimum</a:t>
            </a:r>
          </a:p>
        </p:txBody>
      </p:sp>
    </p:spTree>
    <p:extLst>
      <p:ext uri="{BB962C8B-B14F-4D97-AF65-F5344CB8AC3E}">
        <p14:creationId xmlns:p14="http://schemas.microsoft.com/office/powerpoint/2010/main" val="2545078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701040" y="316149"/>
            <a:ext cx="1078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/>
              <a:t>Setting #2: </a:t>
            </a:r>
            <a:r>
              <a:rPr lang="en-GB" sz="3200" b="1" dirty="0" err="1"/>
              <a:t>ViTs</a:t>
            </a:r>
            <a:r>
              <a:rPr lang="en-GB" sz="3200" b="1" dirty="0"/>
              <a:t> fine-tuned from CLIP on ImageNet</a:t>
            </a:r>
            <a:endParaRPr lang="en-CH" sz="3200" b="1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7760" y="6411688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9</a:t>
            </a:fld>
            <a:endParaRPr lang="en-I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5CA28F-E001-A7ED-0F51-A59C564DE354}"/>
              </a:ext>
            </a:extLst>
          </p:cNvPr>
          <p:cNvSpPr txBox="1"/>
          <p:nvPr/>
        </p:nvSpPr>
        <p:spPr>
          <a:xfrm>
            <a:off x="0" y="5838693"/>
            <a:ext cx="12128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The correlation is again either </a:t>
            </a:r>
            <a:r>
              <a:rPr lang="en-GB" sz="2400" b="1" i="0" u="none" strike="noStrike" dirty="0">
                <a:solidFill>
                  <a:srgbClr val="000000"/>
                </a:solidFill>
                <a:effectLst/>
              </a:rPr>
              <a:t>close to 0 or negative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, especially on </a:t>
            </a:r>
            <a:br>
              <a:rPr lang="en-GB" sz="24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distribution shifts like ImageNet-R and ImageNet-A (as low as -0.51 and -0.58!)</a:t>
            </a:r>
            <a:endParaRPr lang="en-CH" sz="3200" b="1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912C04A-E586-47CF-5A3C-80ED62907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327" y="892399"/>
            <a:ext cx="9587346" cy="491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55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701040" y="316149"/>
            <a:ext cx="1078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/>
              <a:t>Setting #3: </a:t>
            </a:r>
            <a:r>
              <a:rPr lang="en-GB" sz="3200" b="1" dirty="0"/>
              <a:t>BERT models fine-tuned on MNLI</a:t>
            </a:r>
            <a:endParaRPr lang="en-CH" sz="3200" b="1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5277" y="6459188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10</a:t>
            </a:fld>
            <a:endParaRPr lang="en-I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5CA28F-E001-A7ED-0F51-A59C564DE354}"/>
              </a:ext>
            </a:extLst>
          </p:cNvPr>
          <p:cNvSpPr txBox="1"/>
          <p:nvPr/>
        </p:nvSpPr>
        <p:spPr>
          <a:xfrm>
            <a:off x="332508" y="5806788"/>
            <a:ext cx="11775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b="0" i="0" u="none" strike="noStrike" dirty="0">
                <a:solidFill>
                  <a:srgbClr val="000000"/>
                </a:solidFill>
                <a:effectLst/>
              </a:rPr>
              <a:t>This case is famous since </a:t>
            </a:r>
            <a:r>
              <a:rPr lang="en-GB" sz="2300" i="0" u="none" strike="noStrike" dirty="0">
                <a:solidFill>
                  <a:srgbClr val="000000"/>
                </a:solidFill>
                <a:effectLst/>
              </a:rPr>
              <a:t>OOD generalization (see </a:t>
            </a:r>
            <a:r>
              <a:rPr lang="en-GB" sz="2300" i="1" u="none" strike="noStrike" dirty="0">
                <a:solidFill>
                  <a:srgbClr val="000000"/>
                </a:solidFill>
                <a:effectLst/>
              </a:rPr>
              <a:t>HANS lexical</a:t>
            </a:r>
            <a:r>
              <a:rPr lang="en-GB" sz="2300" i="0" u="none" strike="noStrike" dirty="0">
                <a:solidFill>
                  <a:srgbClr val="000000"/>
                </a:solidFill>
                <a:effectLst/>
              </a:rPr>
              <a:t>) </a:t>
            </a:r>
            <a:r>
              <a:rPr lang="en-GB" sz="2300" b="1" i="0" u="none" strike="noStrike" dirty="0">
                <a:solidFill>
                  <a:srgbClr val="000000"/>
                </a:solidFill>
                <a:effectLst/>
              </a:rPr>
              <a:t>can be very different</a:t>
            </a:r>
            <a:endParaRPr lang="en-GB" sz="2300" i="0" u="none" strike="noStrike" dirty="0">
              <a:solidFill>
                <a:srgbClr val="000000"/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b="0" i="0" u="none" strike="noStrike" dirty="0">
                <a:solidFill>
                  <a:srgbClr val="000000"/>
                </a:solidFill>
                <a:effectLst/>
              </a:rPr>
              <a:t>However, sharpness </a:t>
            </a:r>
            <a:r>
              <a:rPr lang="en-GB" sz="2300" b="1" i="0" u="none" strike="noStrike" dirty="0">
                <a:solidFill>
                  <a:srgbClr val="000000"/>
                </a:solidFill>
                <a:effectLst/>
              </a:rPr>
              <a:t>is not helpful </a:t>
            </a:r>
            <a:r>
              <a:rPr lang="en-GB" sz="2300" b="0" i="0" u="none" strike="noStrike" dirty="0">
                <a:solidFill>
                  <a:srgbClr val="000000"/>
                </a:solidFill>
                <a:effectLst/>
              </a:rPr>
              <a:t>to distinguish which solutions will generalize better for OOD</a:t>
            </a:r>
            <a:endParaRPr lang="en-CH" sz="2300" b="1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58192F1-2EE5-F90C-C6AE-AE274F5D4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950" y="849331"/>
            <a:ext cx="9706099" cy="497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26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701040" y="316149"/>
            <a:ext cx="1078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/>
              <a:t>Setting #4: </a:t>
            </a:r>
            <a:r>
              <a:rPr lang="en-GB" sz="3200" b="1" dirty="0" err="1"/>
              <a:t>ResNets</a:t>
            </a:r>
            <a:r>
              <a:rPr lang="en-GB" sz="3200" b="1" dirty="0"/>
              <a:t> and </a:t>
            </a:r>
            <a:r>
              <a:rPr lang="en-GB" sz="3200" b="1" dirty="0" err="1"/>
              <a:t>ViTs</a:t>
            </a:r>
            <a:r>
              <a:rPr lang="en-GB" sz="3200" b="1" dirty="0"/>
              <a:t> trained from scratch on CIFAR-10</a:t>
            </a:r>
            <a:endParaRPr lang="en-CH" sz="3200" b="1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5277" y="6459188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11</a:t>
            </a:fld>
            <a:endParaRPr lang="en-I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44BDA5-7F63-0AC2-21A8-2D2B23113E2E}"/>
              </a:ext>
            </a:extLst>
          </p:cNvPr>
          <p:cNvSpPr txBox="1"/>
          <p:nvPr/>
        </p:nvSpPr>
        <p:spPr>
          <a:xfrm>
            <a:off x="158538" y="887448"/>
            <a:ext cx="118790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Maybe sharpness has to be measured close to a min? here we select only models w/ ≤1% train error</a:t>
            </a:r>
            <a:endParaRPr lang="en-CH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6E1331-D441-2120-AEBB-AA72A318942E}"/>
              </a:ext>
            </a:extLst>
          </p:cNvPr>
          <p:cNvSpPr txBox="1"/>
          <p:nvPr/>
        </p:nvSpPr>
        <p:spPr>
          <a:xfrm>
            <a:off x="291603" y="5588479"/>
            <a:ext cx="112930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Positive correlation is present but only within subgroups of models trained with the same augmentations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Globally, however, correlation is </a:t>
            </a:r>
            <a:r>
              <a:rPr lang="en-GB" sz="2200" b="1" dirty="0"/>
              <a:t>either close to 0 or negative </a:t>
            </a:r>
            <a:r>
              <a:rPr lang="en-GB" sz="2200" dirty="0"/>
              <a:t>(as much as -0.68!)</a:t>
            </a:r>
            <a:endParaRPr lang="en-CH" sz="2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D77ED4-F88D-4FB5-D02A-7B36B46D7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68" y="1318335"/>
            <a:ext cx="9962409" cy="418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1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701040" y="316149"/>
            <a:ext cx="1078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So what does sharpness really capture?</a:t>
            </a:r>
            <a:endParaRPr lang="en-CH" sz="3200" b="1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5277" y="6459188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12</a:t>
            </a:fld>
            <a:endParaRPr lang="en-I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44BDA5-7F63-0AC2-21A8-2D2B23113E2E}"/>
              </a:ext>
            </a:extLst>
          </p:cNvPr>
          <p:cNvSpPr txBox="1"/>
          <p:nvPr/>
        </p:nvSpPr>
        <p:spPr>
          <a:xfrm>
            <a:off x="312914" y="946823"/>
            <a:ext cx="11613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Overall, we observe that sharpness doesn't correlate well with generalization but rather with some training parameters like the </a:t>
            </a:r>
            <a:r>
              <a:rPr lang="en-GB" sz="2400" b="1" dirty="0"/>
              <a:t>learning rate</a:t>
            </a:r>
            <a:endParaRPr lang="en-CH" sz="23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6E1331-D441-2120-AEBB-AA72A318942E}"/>
              </a:ext>
            </a:extLst>
          </p:cNvPr>
          <p:cNvSpPr txBox="1"/>
          <p:nvPr/>
        </p:nvSpPr>
        <p:spPr>
          <a:xfrm>
            <a:off x="233548" y="4685742"/>
            <a:ext cx="1129303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However, the learning rate can positively or negatively correlate with generalization </a:t>
            </a:r>
            <a:r>
              <a:rPr lang="en-GB" sz="2400" b="1" dirty="0"/>
              <a:t>depending on the setup</a:t>
            </a:r>
            <a:r>
              <a:rPr lang="en-GB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Roughly speaking: large LRs are good for pretraining (at least for CNNs), small LRs are good for fine-tuning. </a:t>
            </a:r>
            <a:r>
              <a:rPr lang="en-GB" sz="2400" b="1" dirty="0">
                <a:solidFill>
                  <a:srgbClr val="FF0000"/>
                </a:solidFill>
              </a:rPr>
              <a:t>But sharpness doesn’t capture that!</a:t>
            </a:r>
            <a:endParaRPr lang="en-CH" sz="2300" b="1" dirty="0">
              <a:solidFill>
                <a:srgbClr val="FF0000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3913BC5-E028-E3CE-1920-29C920C7E1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t="6398" r="50110" b="56383"/>
          <a:stretch/>
        </p:blipFill>
        <p:spPr bwMode="auto">
          <a:xfrm>
            <a:off x="102206" y="2250794"/>
            <a:ext cx="2985378" cy="207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61E9D9-22EA-5CF9-602D-E8ABCB052A75}"/>
              </a:ext>
            </a:extLst>
          </p:cNvPr>
          <p:cNvSpPr txBox="1"/>
          <p:nvPr/>
        </p:nvSpPr>
        <p:spPr>
          <a:xfrm>
            <a:off x="1589605" y="1882000"/>
            <a:ext cx="3228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H" sz="2000" b="1" dirty="0"/>
              <a:t>Training ResNet from scratch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09BACB-3CD6-027D-9982-AC06D92E08C4}"/>
              </a:ext>
            </a:extLst>
          </p:cNvPr>
          <p:cNvSpPr txBox="1"/>
          <p:nvPr/>
        </p:nvSpPr>
        <p:spPr>
          <a:xfrm>
            <a:off x="7478271" y="1845603"/>
            <a:ext cx="3140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H" sz="2000" b="1" dirty="0"/>
              <a:t>Finetuning ViT on ImageNet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0CA8E9-8732-F444-5C72-F66184567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676" y="2244653"/>
            <a:ext cx="2442389" cy="222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E31877-93FA-E5F8-26C1-66723434D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572" y="2281350"/>
            <a:ext cx="2402098" cy="2187826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D1BD1338-3F38-BE06-E7FC-1532BB5B6B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" t="43945" r="49424" b="16047"/>
          <a:stretch/>
        </p:blipFill>
        <p:spPr bwMode="auto">
          <a:xfrm>
            <a:off x="3050271" y="2241735"/>
            <a:ext cx="2985378" cy="219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1E59DF-13AB-1ECF-53C5-543694EA84CD}"/>
              </a:ext>
            </a:extLst>
          </p:cNvPr>
          <p:cNvSpPr txBox="1"/>
          <p:nvPr/>
        </p:nvSpPr>
        <p:spPr>
          <a:xfrm>
            <a:off x="909432" y="4217804"/>
            <a:ext cx="1760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200" dirty="0"/>
              <a:t>(</a:t>
            </a:r>
            <a:r>
              <a:rPr lang="en-GB" sz="1200" b="1" dirty="0"/>
              <a:t>with</a:t>
            </a:r>
            <a:r>
              <a:rPr lang="en-GB" sz="1200" dirty="0"/>
              <a:t> logit normalization)</a:t>
            </a:r>
            <a:endParaRPr lang="en-CH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8A5CD3-EF53-C23D-E3D7-7A7348CEA6A4}"/>
              </a:ext>
            </a:extLst>
          </p:cNvPr>
          <p:cNvSpPr txBox="1"/>
          <p:nvPr/>
        </p:nvSpPr>
        <p:spPr>
          <a:xfrm>
            <a:off x="3750790" y="4228647"/>
            <a:ext cx="1976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200" dirty="0"/>
              <a:t>(</a:t>
            </a:r>
            <a:r>
              <a:rPr lang="en-GB" sz="1200" b="1" dirty="0"/>
              <a:t>without</a:t>
            </a:r>
            <a:r>
              <a:rPr lang="en-GB" sz="1200" dirty="0"/>
              <a:t> logit normalization)</a:t>
            </a:r>
            <a:endParaRPr lang="en-CH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8DF023-942F-A2BF-0F50-669067464A15}"/>
              </a:ext>
            </a:extLst>
          </p:cNvPr>
          <p:cNvSpPr txBox="1"/>
          <p:nvPr/>
        </p:nvSpPr>
        <p:spPr>
          <a:xfrm>
            <a:off x="6897948" y="4383076"/>
            <a:ext cx="1762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200" dirty="0"/>
              <a:t>(</a:t>
            </a:r>
            <a:r>
              <a:rPr lang="en-GB" sz="1200" b="1" dirty="0"/>
              <a:t>with</a:t>
            </a:r>
            <a:r>
              <a:rPr lang="en-GB" sz="1200" dirty="0"/>
              <a:t> logit normalization)</a:t>
            </a:r>
            <a:endParaRPr lang="en-CH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BBA609-7394-98C3-31FA-02AE516FF96C}"/>
              </a:ext>
            </a:extLst>
          </p:cNvPr>
          <p:cNvSpPr txBox="1"/>
          <p:nvPr/>
        </p:nvSpPr>
        <p:spPr>
          <a:xfrm>
            <a:off x="9445976" y="4371200"/>
            <a:ext cx="1976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200" dirty="0"/>
              <a:t>(</a:t>
            </a:r>
            <a:r>
              <a:rPr lang="en-GB" sz="1200" b="1" dirty="0"/>
              <a:t>without</a:t>
            </a:r>
            <a:r>
              <a:rPr lang="en-GB" sz="1200" dirty="0"/>
              <a:t> logit normalization)</a:t>
            </a:r>
            <a:endParaRPr lang="en-CH" sz="1200" dirty="0"/>
          </a:p>
        </p:txBody>
      </p:sp>
    </p:spTree>
    <p:extLst>
      <p:ext uri="{BB962C8B-B14F-4D97-AF65-F5344CB8AC3E}">
        <p14:creationId xmlns:p14="http://schemas.microsoft.com/office/powerpoint/2010/main" val="341246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  <p:bldP spid="2" grpId="0"/>
      <p:bldP spid="6" grpId="0"/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228646" y="304310"/>
            <a:ext cx="11734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Is sharpness the right quantity in the first place? Theoretical insights</a:t>
            </a:r>
            <a:endParaRPr lang="en-CH" sz="3200" b="1" dirty="0">
              <a:highlight>
                <a:srgbClr val="FFFF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01DA68-CB3F-B541-B3B4-BE3FEFEBE500}"/>
                  </a:ext>
                </a:extLst>
              </p:cNvPr>
              <p:cNvSpPr txBox="1"/>
              <p:nvPr/>
            </p:nvSpPr>
            <p:spPr>
              <a:xfrm>
                <a:off x="87653" y="1015934"/>
                <a:ext cx="112432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Simple model</a:t>
                </a:r>
                <a:r>
                  <a:rPr lang="en-US" sz="2400" dirty="0"/>
                  <a:t>: sparse regression with a diagonal linear network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01DA68-CB3F-B541-B3B4-BE3FEFEBE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3" y="1015934"/>
                <a:ext cx="11243263" cy="461665"/>
              </a:xfrm>
              <a:prstGeom prst="rect">
                <a:avLst/>
              </a:prstGeom>
              <a:blipFill>
                <a:blip r:embed="rId2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9049" y="6423563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13</a:t>
            </a:fld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980AB7-1761-1114-7698-7A8B90B4C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209" y="1630943"/>
            <a:ext cx="3217223" cy="4143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9F9DBB-5CFE-619F-46DF-A9214AAF0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071" y="1500828"/>
            <a:ext cx="4606178" cy="7144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277CF5-1CC8-0AB2-300C-5A6B819761F4}"/>
                  </a:ext>
                </a:extLst>
              </p:cNvPr>
              <p:cNvSpPr txBox="1"/>
              <p:nvPr/>
            </p:nvSpPr>
            <p:spPr>
              <a:xfrm>
                <a:off x="4330419" y="1646112"/>
                <a:ext cx="30836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CH" sz="2000" dirty="0"/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H" sz="2000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CH" sz="2000" dirty="0"/>
                  <a:t>: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277CF5-1CC8-0AB2-300C-5A6B81976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419" y="1646112"/>
                <a:ext cx="3083665" cy="400110"/>
              </a:xfrm>
              <a:prstGeom prst="rect">
                <a:avLst/>
              </a:prstGeom>
              <a:blipFill>
                <a:blip r:embed="rId5"/>
                <a:stretch>
                  <a:fillRect l="-1639" t="-6061" r="-1639" b="-24242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AAF440-0561-FE49-586F-13CE7D58F4E1}"/>
                  </a:ext>
                </a:extLst>
              </p:cNvPr>
              <p:cNvSpPr txBox="1"/>
              <p:nvPr/>
            </p:nvSpPr>
            <p:spPr>
              <a:xfrm>
                <a:off x="546265" y="2215256"/>
                <a:ext cx="11585984" cy="908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CH" sz="2400" dirty="0"/>
                  <a:t>For appropriate adaptive sharpness with </a:t>
                </a:r>
                <a:br>
                  <a:rPr lang="en-CH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rad>
                  </m:oMath>
                </a14:m>
                <a:r>
                  <a:rPr lang="en-CH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CH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rad>
                  </m:oMath>
                </a14:m>
                <a:r>
                  <a:rPr lang="en-CH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CH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AAF440-0561-FE49-586F-13CE7D58F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65" y="2215256"/>
                <a:ext cx="11585984" cy="908903"/>
              </a:xfrm>
              <a:prstGeom prst="rect">
                <a:avLst/>
              </a:prstGeom>
              <a:blipFill>
                <a:blip r:embed="rId6"/>
                <a:stretch>
                  <a:fillRect l="-767" t="-5556" b="-1388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D604B875-16B3-34FF-532B-1B4CA908C7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2" y="3606817"/>
            <a:ext cx="10071984" cy="8087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B93495-3F83-11F7-544D-E1D92342C33C}"/>
                  </a:ext>
                </a:extLst>
              </p:cNvPr>
              <p:cNvSpPr txBox="1"/>
              <p:nvPr/>
            </p:nvSpPr>
            <p:spPr>
              <a:xfrm>
                <a:off x="546265" y="3198167"/>
                <a:ext cx="116044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CH" sz="2400" dirty="0"/>
                  <a:t>     we get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CH" sz="2400" dirty="0"/>
                  <a:t> that different sharpness definitions capture </a:t>
                </a:r>
                <a:r>
                  <a:rPr lang="en-CH" sz="2400" b="1" dirty="0"/>
                  <a:t>totally</a:t>
                </a:r>
                <a:r>
                  <a:rPr lang="en-CH" sz="2400" dirty="0"/>
                  <a:t> </a:t>
                </a:r>
                <a:r>
                  <a:rPr lang="en-CH" sz="2400" b="1" dirty="0"/>
                  <a:t>different quantities</a:t>
                </a:r>
                <a:r>
                  <a:rPr lang="en-CH" sz="2400" dirty="0"/>
                  <a:t>: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B93495-3F83-11F7-544D-E1D92342C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65" y="3198167"/>
                <a:ext cx="11604459" cy="461665"/>
              </a:xfrm>
              <a:prstGeom prst="rect">
                <a:avLst/>
              </a:prstGeom>
              <a:blipFill>
                <a:blip r:embed="rId8"/>
                <a:stretch>
                  <a:fillRect t="-8333" r="-109" b="-3333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7B96C43-F310-CA74-1DCA-D3398C7CA955}"/>
                  </a:ext>
                </a:extLst>
              </p:cNvPr>
              <p:cNvSpPr txBox="1"/>
              <p:nvPr/>
            </p:nvSpPr>
            <p:spPr>
              <a:xfrm>
                <a:off x="546266" y="4576697"/>
                <a:ext cx="11044052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CH" sz="2400" dirty="0"/>
                  <a:t>However, we know apriori that for sparse regression only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d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H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H" sz="2400" dirty="0"/>
                  <a:t> is the right quantity 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en-CH" sz="2000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CH" sz="2400" dirty="0"/>
                  <a:t>Thus, only a very specific sharpness definition </a:t>
                </a:r>
                <a:r>
                  <a:rPr lang="en-CH" sz="2400" i="1" dirty="0"/>
                  <a:t>for this given problem</a:t>
                </a:r>
                <a:r>
                  <a:rPr lang="en-CH" sz="2400" dirty="0"/>
                  <a:t> can explain generalization</a:t>
                </a:r>
                <a:endParaRPr lang="en-CH" sz="2400" i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7B96C43-F310-CA74-1DCA-D3398C7CA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66" y="4576697"/>
                <a:ext cx="11044052" cy="1508105"/>
              </a:xfrm>
              <a:prstGeom prst="rect">
                <a:avLst/>
              </a:prstGeom>
              <a:blipFill>
                <a:blip r:embed="rId9"/>
                <a:stretch>
                  <a:fillRect l="-805" t="-39167" b="-75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983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336926" y="185566"/>
            <a:ext cx="11266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What can go wrong with the sharpness definition?</a:t>
            </a:r>
            <a:endParaRPr lang="en-CH" sz="3200" b="1" dirty="0">
              <a:highlight>
                <a:srgbClr val="FFFF00"/>
              </a:highlight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5734" y="6481045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14</a:t>
            </a:fld>
            <a:endParaRPr lang="en-I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CD255C-C00C-D48C-33A6-58A7ADD2EB82}"/>
              </a:ext>
            </a:extLst>
          </p:cNvPr>
          <p:cNvSpPr txBox="1"/>
          <p:nvPr/>
        </p:nvSpPr>
        <p:spPr>
          <a:xfrm>
            <a:off x="597229" y="3941779"/>
            <a:ext cx="111227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Our analysis suggests that sharpness </a:t>
            </a:r>
            <a:r>
              <a:rPr lang="en-GB" sz="2400" b="1" dirty="0"/>
              <a:t>can be </a:t>
            </a:r>
            <a:r>
              <a:rPr lang="en-GB" sz="2400" dirty="0"/>
              <a:t>the right quantity </a:t>
            </a:r>
            <a:br>
              <a:rPr lang="en-GB" sz="2400" dirty="0"/>
            </a:b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However, choosing the right definition of sharpness requires a </a:t>
            </a:r>
            <a:r>
              <a:rPr lang="en-GB" sz="2400" b="1" dirty="0"/>
              <a:t>precise understanding of the data and how it interacts with the architecture </a:t>
            </a:r>
            <a:br>
              <a:rPr lang="en-GB" sz="2400" b="1" dirty="0"/>
            </a:br>
            <a:endParaRPr lang="en-GB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This is obviously challenging beyond toy models!</a:t>
            </a:r>
            <a:endParaRPr lang="en-CH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A2AEAE-5E80-00AA-0E5B-F3EFB97C6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46" y="1541717"/>
            <a:ext cx="11734707" cy="19844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A679E3-1459-AF3D-7D95-18F700BDCA50}"/>
              </a:ext>
            </a:extLst>
          </p:cNvPr>
          <p:cNvSpPr txBox="1"/>
          <p:nvPr/>
        </p:nvSpPr>
        <p:spPr>
          <a:xfrm>
            <a:off x="597229" y="959849"/>
            <a:ext cx="11006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H" sz="2400" b="1" dirty="0"/>
              <a:t>Empirical validation: a bunch of diagonal linear nets trained with different LR and init</a:t>
            </a:r>
          </a:p>
        </p:txBody>
      </p:sp>
    </p:spTree>
    <p:extLst>
      <p:ext uri="{BB962C8B-B14F-4D97-AF65-F5344CB8AC3E}">
        <p14:creationId xmlns:p14="http://schemas.microsoft.com/office/powerpoint/2010/main" val="289642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336926" y="185566"/>
            <a:ext cx="11266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Lots of additional experiments in the appendix</a:t>
            </a:r>
            <a:endParaRPr lang="en-CH" sz="3200" b="1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5734" y="6481045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15</a:t>
            </a:fld>
            <a:endParaRPr lang="en-IE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0D88FB96-85CB-E0A0-1A39-1E37FE485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10" y="770341"/>
            <a:ext cx="5820064" cy="541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8D4051A-CC78-AE83-B55B-E8FF14F41C3D}"/>
                  </a:ext>
                </a:extLst>
              </p:cNvPr>
              <p:cNvSpPr txBox="1"/>
              <p:nvPr/>
            </p:nvSpPr>
            <p:spPr>
              <a:xfrm>
                <a:off x="306431" y="1376581"/>
                <a:ext cx="5759074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CH" sz="2400" dirty="0"/>
                  <a:t>We tried many-many sharpness definitions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H" sz="2400" dirty="0"/>
                  <a:t>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CH" sz="2400" dirty="0"/>
                  <a:t> norms, avg- vs. worst-case, with/without normalization, adaptive vs. non-adaptive sharpness)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en-CH" sz="2400" b="1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CH" sz="2400" dirty="0"/>
                  <a:t>50+ pages of plots in the appendix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en-CH" sz="2400" b="1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CH" sz="2400" b="1" dirty="0"/>
                  <a:t>None of the sharpness definitions that we considered correlates well enough with generalization!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8D4051A-CC78-AE83-B55B-E8FF14F41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31" y="1376581"/>
                <a:ext cx="5759074" cy="3785652"/>
              </a:xfrm>
              <a:prstGeom prst="rect">
                <a:avLst/>
              </a:prstGeom>
              <a:blipFill>
                <a:blip r:embed="rId3"/>
                <a:stretch>
                  <a:fillRect l="-1542" t="-1338" b="-2676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552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701040" y="90520"/>
            <a:ext cx="1078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/>
              <a:t>Outlook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01DA68-CB3F-B541-B3B4-BE3FEFEBE500}"/>
              </a:ext>
            </a:extLst>
          </p:cNvPr>
          <p:cNvSpPr txBox="1"/>
          <p:nvPr/>
        </p:nvSpPr>
        <p:spPr>
          <a:xfrm>
            <a:off x="211860" y="784177"/>
            <a:ext cx="1176827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Is it even possible to have a </a:t>
            </a:r>
            <a:r>
              <a:rPr lang="en-US" sz="2400" b="1" dirty="0"/>
              <a:t>single measure</a:t>
            </a:r>
            <a:r>
              <a:rPr lang="en-US" sz="2400" dirty="0"/>
              <a:t> that would be causally related to  generalization? </a:t>
            </a:r>
            <a:br>
              <a:rPr lang="en-US" sz="2400" dirty="0"/>
            </a:b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 think it’s highly unlikely and too good to be true (as the DLN example illustrates: this depends a lot on the data distribution)</a:t>
            </a:r>
            <a:br>
              <a:rPr lang="en-US" sz="2400" dirty="0"/>
            </a:b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But: there are some creative proposals like </a:t>
            </a:r>
            <a:r>
              <a:rPr lang="en-US" sz="2400" b="1" dirty="0"/>
              <a:t>SGD-based disagreement on unlabeled data</a:t>
            </a:r>
            <a:r>
              <a:rPr lang="en-US" sz="2400" dirty="0"/>
              <a:t> which correlates well with generalization </a:t>
            </a:r>
            <a:r>
              <a:rPr lang="en-US" sz="1600" dirty="0"/>
              <a:t>(Assessing Generalization of SGD via Disagreement, ICLR’22)</a:t>
            </a:r>
            <a:br>
              <a:rPr lang="en-US" sz="1600" dirty="0"/>
            </a:b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However, for this, we need at least a small amount of </a:t>
            </a:r>
            <a:r>
              <a:rPr lang="en-US" sz="2400" i="1" dirty="0"/>
              <a:t>unseen unlabeled data</a:t>
            </a:r>
            <a:r>
              <a:rPr lang="en-US" sz="2400" dirty="0"/>
              <a:t>… then why not assuming that we have a small amount of unseen </a:t>
            </a:r>
            <a:r>
              <a:rPr lang="en-US" sz="2400" i="1" dirty="0"/>
              <a:t>labeled</a:t>
            </a:r>
            <a:r>
              <a:rPr lang="en-US" sz="2400" dirty="0"/>
              <a:t> data? </a:t>
            </a:r>
            <a:br>
              <a:rPr lang="en-US" sz="2400" dirty="0"/>
            </a:b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Regarding the success of sharpness-aware minimization: it can be useful to get </a:t>
            </a:r>
            <a:r>
              <a:rPr lang="en-US" sz="2400" b="1" dirty="0"/>
              <a:t>a locally flatter solution </a:t>
            </a:r>
            <a:r>
              <a:rPr lang="en-US" sz="2400" dirty="0"/>
              <a:t>but at the same time there may exist another solution with much better generalization but the same flatness.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7760" y="6411688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16</a:t>
            </a:fld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C602B0-0338-44C2-94B5-44C5F4836C9D}"/>
              </a:ext>
            </a:extLst>
          </p:cNvPr>
          <p:cNvSpPr txBox="1"/>
          <p:nvPr/>
        </p:nvSpPr>
        <p:spPr>
          <a:xfrm>
            <a:off x="1960376" y="6170267"/>
            <a:ext cx="82712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highlight>
                  <a:srgbClr val="FFFF00"/>
                </a:highlight>
              </a:rPr>
              <a:t>Thanks for your attention!  Happy to discuss more :)</a:t>
            </a:r>
          </a:p>
        </p:txBody>
      </p:sp>
    </p:spTree>
    <p:extLst>
      <p:ext uri="{BB962C8B-B14F-4D97-AF65-F5344CB8AC3E}">
        <p14:creationId xmlns:p14="http://schemas.microsoft.com/office/powerpoint/2010/main" val="397229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701040" y="316149"/>
            <a:ext cx="1078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/>
              <a:t>Problems with the standard sharpness definitions</a:t>
            </a:r>
            <a:endParaRPr lang="en-CH" sz="3200" b="1" dirty="0">
              <a:highlight>
                <a:srgbClr val="FFFF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01DA68-CB3F-B541-B3B4-BE3FEFEBE500}"/>
                  </a:ext>
                </a:extLst>
              </p:cNvPr>
              <p:cNvSpPr txBox="1"/>
              <p:nvPr/>
            </p:nvSpPr>
            <p:spPr>
              <a:xfrm>
                <a:off x="476560" y="3160527"/>
                <a:ext cx="11173134" cy="2876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 well-known problem (</a:t>
                </a:r>
                <a:r>
                  <a:rPr lang="en-US" sz="2400" dirty="0" err="1">
                    <a:solidFill>
                      <a:srgbClr val="0070C0"/>
                    </a:solidFill>
                    <a:hlinkClick r:id="rId2"/>
                  </a:rPr>
                  <a:t>Dinh</a:t>
                </a:r>
                <a:r>
                  <a:rPr lang="en-US" sz="2400" dirty="0">
                    <a:solidFill>
                      <a:srgbClr val="0070C0"/>
                    </a:solidFill>
                    <a:hlinkClick r:id="rId2"/>
                  </a:rPr>
                  <a:t> et al., ICML’17</a:t>
                </a:r>
                <a:r>
                  <a:rPr lang="en-US" sz="2400" dirty="0"/>
                  <a:t>): lack of invariance to </a:t>
                </a:r>
                <a:r>
                  <a:rPr lang="en-US" sz="2400" dirty="0" err="1"/>
                  <a:t>layerwise</a:t>
                </a:r>
                <a:r>
                  <a:rPr lang="en-US" sz="2400" dirty="0"/>
                  <a:t> rescaling: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𝑾𝒙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𝐕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𝑾𝒙</m:t>
                        </m:r>
                      </m:e>
                    </m:d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(for a homogeneous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)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 same network but with different sharpness!</a:t>
                </a:r>
                <a:endParaRPr lang="en-US" dirty="0"/>
              </a:p>
              <a:p>
                <a:br>
                  <a:rPr lang="en-US" sz="1600" dirty="0"/>
                </a:br>
                <a:endParaRPr lang="en-US" sz="16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However, this is pretty easy to fix: </a:t>
                </a:r>
                <a:r>
                  <a:rPr lang="en-GB" sz="2400" b="1" dirty="0"/>
                  <a:t>adaptive sharpness </a:t>
                </a:r>
                <a:r>
                  <a:rPr lang="en-GB" sz="2400" dirty="0"/>
                  <a:t>is invariant to such rescaling and is reported to correlate better with generalization</a:t>
                </a:r>
                <a:br>
                  <a:rPr lang="en-GB" sz="2400" dirty="0"/>
                </a:br>
                <a:r>
                  <a:rPr lang="en-GB" sz="1600" dirty="0"/>
                  <a:t>“</a:t>
                </a:r>
                <a:r>
                  <a:rPr lang="en-GB" sz="1600" i="1" dirty="0"/>
                  <a:t>ASAM: Adaptive Sharpness-Aware Minimization for Scale-Invariant Learning of Deep Neural Networks</a:t>
                </a:r>
                <a:r>
                  <a:rPr lang="en-GB" sz="1600" dirty="0"/>
                  <a:t>” (Kwon et al., ICML’21)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01DA68-CB3F-B541-B3B4-BE3FEFEBE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60" y="3160527"/>
                <a:ext cx="11173134" cy="2876813"/>
              </a:xfrm>
              <a:prstGeom prst="rect">
                <a:avLst/>
              </a:prstGeom>
              <a:blipFill>
                <a:blip r:embed="rId3"/>
                <a:stretch>
                  <a:fillRect l="-681" t="-1754" b="-175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7760" y="6411688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17</a:t>
            </a:fld>
            <a:endParaRPr lang="en-IE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A3DC7B-3BFC-D04E-9CA2-4CA6E41DED4E}"/>
              </a:ext>
            </a:extLst>
          </p:cNvPr>
          <p:cNvGrpSpPr/>
          <p:nvPr/>
        </p:nvGrpSpPr>
        <p:grpSpPr>
          <a:xfrm>
            <a:off x="5339033" y="1250263"/>
            <a:ext cx="2575129" cy="1525434"/>
            <a:chOff x="5911376" y="1228088"/>
            <a:chExt cx="2575129" cy="15254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064BBA8E-6099-7549-9552-F42A35C44AFD}"/>
                    </a:ext>
                  </a:extLst>
                </p:cNvPr>
                <p:cNvSpPr txBox="1"/>
                <p:nvPr/>
              </p:nvSpPr>
              <p:spPr>
                <a:xfrm>
                  <a:off x="6210432" y="1228088"/>
                  <a:ext cx="183370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∇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m:oMathPara>
                  </a14:m>
                  <a:endParaRPr lang="en-CH" sz="24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064BBA8E-6099-7549-9552-F42A35C44A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0432" y="1228088"/>
                  <a:ext cx="1833707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8919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C6C2F8-4F28-E348-B530-F1D9FCA00876}"/>
                </a:ext>
              </a:extLst>
            </p:cNvPr>
            <p:cNvSpPr txBox="1"/>
            <p:nvPr/>
          </p:nvSpPr>
          <p:spPr>
            <a:xfrm>
              <a:off x="5911376" y="1830192"/>
              <a:ext cx="25751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H" dirty="0"/>
                <a:t>Keskar et al., ICLR’17,</a:t>
              </a:r>
              <a:br>
                <a:rPr lang="en-CH" dirty="0"/>
              </a:br>
              <a:r>
                <a:rPr lang="en-CH" dirty="0"/>
                <a:t>Damian et al., NeurIPS’21</a:t>
              </a:r>
              <a:br>
                <a:rPr lang="en-CH" dirty="0"/>
              </a:br>
              <a:r>
                <a:rPr lang="en-CH" dirty="0"/>
                <a:t>+ many other papers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27DEE9-6C72-7C46-9176-03349A904FCF}"/>
              </a:ext>
            </a:extLst>
          </p:cNvPr>
          <p:cNvGrpSpPr/>
          <p:nvPr/>
        </p:nvGrpSpPr>
        <p:grpSpPr>
          <a:xfrm>
            <a:off x="8755431" y="1238388"/>
            <a:ext cx="2265267" cy="1252673"/>
            <a:chOff x="9704121" y="1215528"/>
            <a:chExt cx="2265267" cy="12526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F981D3C-C356-D541-BF21-0F1F939B8CEB}"/>
                    </a:ext>
                  </a:extLst>
                </p:cNvPr>
                <p:cNvSpPr txBox="1"/>
                <p:nvPr/>
              </p:nvSpPr>
              <p:spPr>
                <a:xfrm>
                  <a:off x="9742112" y="1215528"/>
                  <a:ext cx="222727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∇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m:oMathPara>
                  </a14:m>
                  <a:endParaRPr lang="en-CH" sz="2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F981D3C-C356-D541-BF21-0F1F939B8C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2112" y="1215528"/>
                  <a:ext cx="2227276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568" b="-21622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14B9C54-8618-5346-83ED-43697D335D69}"/>
                </a:ext>
              </a:extLst>
            </p:cNvPr>
            <p:cNvSpPr txBox="1"/>
            <p:nvPr/>
          </p:nvSpPr>
          <p:spPr>
            <a:xfrm>
              <a:off x="9704121" y="1821870"/>
              <a:ext cx="22319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H" dirty="0"/>
                <a:t>Keskar et al., ICLR’17,</a:t>
              </a:r>
              <a:br>
                <a:rPr lang="en-CH" dirty="0"/>
              </a:br>
              <a:r>
                <a:rPr lang="en-CH" dirty="0"/>
                <a:t>+ many other papers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E9E5EEE-8E18-E7FF-C00A-624A0386FF21}"/>
              </a:ext>
            </a:extLst>
          </p:cNvPr>
          <p:cNvGrpSpPr/>
          <p:nvPr/>
        </p:nvGrpSpPr>
        <p:grpSpPr>
          <a:xfrm>
            <a:off x="1204611" y="1210675"/>
            <a:ext cx="3459344" cy="1291954"/>
            <a:chOff x="1204611" y="1210675"/>
            <a:chExt cx="3459344" cy="129195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0DB4579-C972-6248-97FF-6B0A47A8352C}"/>
                </a:ext>
              </a:extLst>
            </p:cNvPr>
            <p:cNvSpPr txBox="1"/>
            <p:nvPr/>
          </p:nvSpPr>
          <p:spPr>
            <a:xfrm>
              <a:off x="1873608" y="1856298"/>
              <a:ext cx="21213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H" dirty="0"/>
                <a:t>Keskar et al., ICLR’17</a:t>
              </a:r>
              <a:br>
                <a:rPr lang="en-CH" dirty="0"/>
              </a:br>
              <a:r>
                <a:rPr lang="en-CH" dirty="0"/>
                <a:t>+ many other papers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2F86B82-2F3E-92E0-22C8-7BF71AE42701}"/>
                    </a:ext>
                  </a:extLst>
                </p:cNvPr>
                <p:cNvSpPr txBox="1"/>
                <p:nvPr/>
              </p:nvSpPr>
              <p:spPr>
                <a:xfrm>
                  <a:off x="1204611" y="1210675"/>
                  <a:ext cx="3459344" cy="7520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𝛿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 </m:t>
                            </m:r>
                          </m:e>
                        </m:func>
                      </m:oMath>
                    </m:oMathPara>
                  </a14:m>
                  <a:endParaRPr lang="en-CH" sz="24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2F86B82-2F3E-92E0-22C8-7BF71AE427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4611" y="1210675"/>
                  <a:ext cx="3459344" cy="752065"/>
                </a:xfrm>
                <a:prstGeom prst="rect">
                  <a:avLst/>
                </a:prstGeom>
                <a:blipFill>
                  <a:blip r:embed="rId6"/>
                  <a:stretch>
                    <a:fillRect r="-366" b="-1667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8654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701040" y="316149"/>
            <a:ext cx="1078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/>
              <a:t>Adaptive sharpness: definition</a:t>
            </a:r>
            <a:endParaRPr lang="en-CH" sz="3200" b="1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01DA68-CB3F-B541-B3B4-BE3FEFEBE500}"/>
              </a:ext>
            </a:extLst>
          </p:cNvPr>
          <p:cNvSpPr txBox="1"/>
          <p:nvPr/>
        </p:nvSpPr>
        <p:spPr>
          <a:xfrm>
            <a:off x="443912" y="1079953"/>
            <a:ext cx="11243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Average-case sharpness: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7760" y="6411688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18</a:t>
            </a:fld>
            <a:endParaRPr lang="en-I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0A8FF5-2C96-E1AB-7F48-978FC28DC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778" y="1149024"/>
            <a:ext cx="574040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F2E9BE-964E-D6D6-8A40-AFDF1F58F4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778" y="2045945"/>
            <a:ext cx="6426200" cy="622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102A78-002D-326B-6B1B-EE0FCBF1CBB5}"/>
                  </a:ext>
                </a:extLst>
              </p:cNvPr>
              <p:cNvSpPr txBox="1"/>
              <p:nvPr/>
            </p:nvSpPr>
            <p:spPr>
              <a:xfrm>
                <a:off x="443910" y="2809236"/>
                <a:ext cx="6075643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Choosing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≔|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CH" sz="2400" b="1" dirty="0"/>
                  <a:t> </a:t>
                </a:r>
                <a:r>
                  <a:rPr lang="en-CH" sz="2400" dirty="0"/>
                  <a:t>leads to adaptive sharpness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|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|) </m:t>
                    </m:r>
                  </m:oMath>
                </a14:m>
                <a:r>
                  <a:rPr lang="en-CH" sz="2400" dirty="0"/>
                  <a:t>which ensures that for any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CH" sz="2400" dirty="0"/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𝜸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H" sz="2400" dirty="0"/>
                  <a:t>:</a:t>
                </a:r>
                <a:br>
                  <a:rPr lang="en-CH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|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CH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CH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CH" sz="2400" dirty="0"/>
                  <a:t>This also covers normalization layers (BatchNorm / LayerNorm) and makes sharpness reparametrization-invariant for the whole modern networks (ResNets / ViTs)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102A78-002D-326B-6B1B-EE0FCBF1C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10" y="2809236"/>
                <a:ext cx="6075643" cy="3416320"/>
              </a:xfrm>
              <a:prstGeom prst="rect">
                <a:avLst/>
              </a:prstGeom>
              <a:blipFill>
                <a:blip r:embed="rId5"/>
                <a:stretch>
                  <a:fillRect l="-1461" t="-1111" r="-626" b="-296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EF00066A-2446-833C-7176-27F8222EBD84}"/>
              </a:ext>
            </a:extLst>
          </p:cNvPr>
          <p:cNvSpPr txBox="1"/>
          <p:nvPr/>
        </p:nvSpPr>
        <p:spPr>
          <a:xfrm>
            <a:off x="443912" y="2043241"/>
            <a:ext cx="3688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Worst-case sharpness: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6ABEF0-5AC0-A590-D79B-6A0381C0B6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7877" y="2878688"/>
            <a:ext cx="5781673" cy="278880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F6FFF6D-514F-2D19-BC8A-A7A9B41E0F42}"/>
              </a:ext>
            </a:extLst>
          </p:cNvPr>
          <p:cNvSpPr txBox="1"/>
          <p:nvPr/>
        </p:nvSpPr>
        <p:spPr>
          <a:xfrm>
            <a:off x="8087095" y="5573145"/>
            <a:ext cx="2538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H" sz="1600" dirty="0"/>
              <a:t>Source: </a:t>
            </a:r>
            <a:r>
              <a:rPr lang="en-GB" sz="1600" dirty="0"/>
              <a:t>Kwon et al., ICML’21</a:t>
            </a:r>
            <a:endParaRPr lang="en-CH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88AB10-94D5-0DC4-BD88-A111385FAF6E}"/>
              </a:ext>
            </a:extLst>
          </p:cNvPr>
          <p:cNvSpPr txBox="1"/>
          <p:nvPr/>
        </p:nvSpPr>
        <p:spPr>
          <a:xfrm>
            <a:off x="7360732" y="5877938"/>
            <a:ext cx="393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/>
              <a:t>f</a:t>
            </a:r>
            <a:r>
              <a:rPr lang="en-CH" dirty="0"/>
              <a:t>or a proof: see our paper or Kwon et al.</a:t>
            </a:r>
          </a:p>
        </p:txBody>
      </p:sp>
    </p:spTree>
    <p:extLst>
      <p:ext uri="{BB962C8B-B14F-4D97-AF65-F5344CB8AC3E}">
        <p14:creationId xmlns:p14="http://schemas.microsoft.com/office/powerpoint/2010/main" val="428064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1423257" y="438561"/>
            <a:ext cx="9345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>
                <a:highlight>
                  <a:srgbClr val="FFFF00"/>
                </a:highlight>
              </a:rPr>
              <a:t>Big picture: understanding the generalization puzzle </a:t>
            </a:r>
            <a:br>
              <a:rPr lang="en-CH" sz="3200" b="1" dirty="0">
                <a:highlight>
                  <a:srgbClr val="FFFF00"/>
                </a:highlight>
              </a:rPr>
            </a:br>
            <a:r>
              <a:rPr lang="en-CH" sz="3200" b="1" dirty="0">
                <a:highlight>
                  <a:srgbClr val="FFFF00"/>
                </a:highlight>
              </a:rPr>
              <a:t>in </a:t>
            </a:r>
            <a:r>
              <a:rPr lang="en-CH" sz="3200" b="1" i="1" dirty="0">
                <a:highlight>
                  <a:srgbClr val="FFFF00"/>
                </a:highlight>
              </a:rPr>
              <a:t>overparametrized</a:t>
            </a:r>
            <a:r>
              <a:rPr lang="en-CH" sz="3200" b="1" dirty="0">
                <a:highlight>
                  <a:srgbClr val="FFFF00"/>
                </a:highlight>
              </a:rPr>
              <a:t> deep learning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7760" y="6411688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1</a:t>
            </a:fld>
            <a:endParaRPr lang="en-I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F081B4-7E80-E0E0-6A8E-84343D9FFF30}"/>
              </a:ext>
            </a:extLst>
          </p:cNvPr>
          <p:cNvSpPr txBox="1"/>
          <p:nvPr/>
        </p:nvSpPr>
        <p:spPr>
          <a:xfrm>
            <a:off x="577732" y="1849770"/>
            <a:ext cx="1108403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1" dirty="0" err="1"/>
              <a:t>Underparametrized</a:t>
            </a:r>
            <a:r>
              <a:rPr lang="en-GB" sz="2600" b="1" dirty="0"/>
              <a:t> DL</a:t>
            </a:r>
            <a:r>
              <a:rPr lang="en-GB" sz="2600" dirty="0"/>
              <a:t>: training loss / perplexity already correlates very well with generalization! In most cases: we just need to minimize the training loss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1" dirty="0"/>
              <a:t>Overparametrized DL</a:t>
            </a:r>
            <a:r>
              <a:rPr lang="en-GB" sz="2600" dirty="0"/>
              <a:t>: different global minima can generalize very differently</a:t>
            </a:r>
            <a:br>
              <a:rPr lang="en-GB" sz="2600" dirty="0"/>
            </a:br>
            <a:r>
              <a:rPr lang="en-GB" dirty="0"/>
              <a:t>e.g., see “</a:t>
            </a:r>
            <a:r>
              <a:rPr lang="en-GB" i="1" dirty="0"/>
              <a:t>Bad Global Minima Exist and SGD Can Reach Them</a:t>
            </a:r>
            <a:r>
              <a:rPr lang="en-GB" dirty="0"/>
              <a:t>” (Liu et al. NeurIPS’19)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What </a:t>
            </a:r>
            <a:r>
              <a:rPr lang="en-GB" sz="2600" b="1" dirty="0"/>
              <a:t>measure</a:t>
            </a:r>
            <a:r>
              <a:rPr lang="en-GB" sz="2600" dirty="0"/>
              <a:t> </a:t>
            </a:r>
            <a:r>
              <a:rPr lang="en-GB" sz="2600" i="1" dirty="0"/>
              <a:t>computed on the training set</a:t>
            </a:r>
            <a:r>
              <a:rPr lang="en-GB" sz="2600" dirty="0"/>
              <a:t> can distinguish the minima which generalize well?</a:t>
            </a:r>
          </a:p>
          <a:p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Can we figure this measure and optimize it for training? (+ use it as a tool to understand the generalization puzzle)</a:t>
            </a:r>
          </a:p>
        </p:txBody>
      </p:sp>
    </p:spTree>
    <p:extLst>
      <p:ext uri="{BB962C8B-B14F-4D97-AF65-F5344CB8AC3E}">
        <p14:creationId xmlns:p14="http://schemas.microsoft.com/office/powerpoint/2010/main" val="58149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701040" y="316149"/>
            <a:ext cx="1078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/>
              <a:t>Adaptive sharpness: better correlation with generalization</a:t>
            </a:r>
            <a:endParaRPr lang="en-CH" sz="3200" b="1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01DA68-CB3F-B541-B3B4-BE3FEFEBE500}"/>
              </a:ext>
            </a:extLst>
          </p:cNvPr>
          <p:cNvSpPr txBox="1"/>
          <p:nvPr/>
        </p:nvSpPr>
        <p:spPr>
          <a:xfrm>
            <a:off x="417185" y="1070472"/>
            <a:ext cx="10964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Adaptive sharpness </a:t>
            </a:r>
            <a:r>
              <a:rPr lang="en-GB" sz="2400" dirty="0"/>
              <a:t>is reported to correlate better with generalization </a:t>
            </a:r>
            <a:r>
              <a:rPr lang="en-CH" sz="2400" dirty="0"/>
              <a:t>(setting: </a:t>
            </a:r>
            <a:r>
              <a:rPr lang="en-GB" sz="2400" dirty="0"/>
              <a:t>WideResNet-16-8 on CIFAR-10)</a:t>
            </a:r>
            <a:endParaRPr lang="en-GB" sz="1600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7760" y="6411688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19</a:t>
            </a:fld>
            <a:endParaRPr lang="en-IE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95B580-84F1-6EDC-D640-BF9249354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143" y="2203453"/>
            <a:ext cx="7772400" cy="34890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C90AA84-1F95-34CC-B102-1938A279985A}"/>
              </a:ext>
            </a:extLst>
          </p:cNvPr>
          <p:cNvSpPr txBox="1"/>
          <p:nvPr/>
        </p:nvSpPr>
        <p:spPr>
          <a:xfrm>
            <a:off x="1710046" y="5692523"/>
            <a:ext cx="9352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dirty="0"/>
              <a:t>“</a:t>
            </a:r>
            <a:r>
              <a:rPr lang="en-GB" sz="1400" i="1" dirty="0"/>
              <a:t>ASAM: Adaptive Sharpness-Aware Minimization for Scale-Invariant Learning of Deep Neural Networks</a:t>
            </a:r>
            <a:r>
              <a:rPr lang="en-GB" sz="1400" dirty="0"/>
              <a:t>” (Kwon et al., ICML’21)</a:t>
            </a:r>
            <a:endParaRPr lang="en-CH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5CA28F-E001-A7ED-0F51-A59C564DE354}"/>
              </a:ext>
            </a:extLst>
          </p:cNvPr>
          <p:cNvSpPr txBox="1"/>
          <p:nvPr/>
        </p:nvSpPr>
        <p:spPr>
          <a:xfrm>
            <a:off x="918460" y="6159714"/>
            <a:ext cx="10355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sz="2400" b="1" dirty="0"/>
              <a:t>Very nice, no? Is adaptive sharpness the answer to the generalization puzzle?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9EB54D-6098-1DB6-A777-092EF3F9D4C5}"/>
              </a:ext>
            </a:extLst>
          </p:cNvPr>
          <p:cNvSpPr txBox="1"/>
          <p:nvPr/>
        </p:nvSpPr>
        <p:spPr>
          <a:xfrm>
            <a:off x="3716977" y="1895676"/>
            <a:ext cx="129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b="1" dirty="0">
                <a:solidFill>
                  <a:srgbClr val="FF0000"/>
                </a:solidFill>
              </a:rPr>
              <a:t>τ </a:t>
            </a:r>
            <a:r>
              <a:rPr lang="en-CH" sz="2400" b="1" dirty="0">
                <a:solidFill>
                  <a:srgbClr val="FF0000"/>
                </a:solidFill>
              </a:rPr>
              <a:t>= 0.174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3B99D7-6DEE-0330-466A-8A8AA01CDD72}"/>
              </a:ext>
            </a:extLst>
          </p:cNvPr>
          <p:cNvSpPr txBox="1"/>
          <p:nvPr/>
        </p:nvSpPr>
        <p:spPr>
          <a:xfrm>
            <a:off x="7663741" y="1906416"/>
            <a:ext cx="129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b="1" dirty="0">
                <a:solidFill>
                  <a:schemeClr val="accent6"/>
                </a:solidFill>
              </a:rPr>
              <a:t>τ </a:t>
            </a:r>
            <a:r>
              <a:rPr lang="en-CH" sz="2400" b="1" dirty="0">
                <a:solidFill>
                  <a:schemeClr val="accent6"/>
                </a:solidFill>
              </a:rPr>
              <a:t>= 0.636</a:t>
            </a:r>
          </a:p>
        </p:txBody>
      </p:sp>
    </p:spTree>
    <p:extLst>
      <p:ext uri="{BB962C8B-B14F-4D97-AF65-F5344CB8AC3E}">
        <p14:creationId xmlns:p14="http://schemas.microsoft.com/office/powerpoint/2010/main" val="210617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271350" y="316150"/>
            <a:ext cx="11649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/>
              <a:t>Relation of these findings to methods that opimize sharpness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01DA68-CB3F-B541-B3B4-BE3FEFEBE500}"/>
              </a:ext>
            </a:extLst>
          </p:cNvPr>
          <p:cNvSpPr txBox="1"/>
          <p:nvPr/>
        </p:nvSpPr>
        <p:spPr>
          <a:xfrm>
            <a:off x="247697" y="1310532"/>
            <a:ext cx="112432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SAM minimizes worst-case sharpness during training. Randomized smoothing / Anti-PGD optimizes average-case sharpness.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Must be an implicit bias! We need to analyze the whole training dynamics of SAM, not just the end point at a minimum.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New paper on that: </a:t>
            </a:r>
            <a:r>
              <a:rPr lang="en-US" sz="2400" dirty="0">
                <a:hlinkClick r:id="rId2"/>
              </a:rPr>
              <a:t>SAM operates far from home: eigenvalue regularization as a dynamical phenomenon</a:t>
            </a:r>
            <a:r>
              <a:rPr lang="en-US" sz="2400" dirty="0"/>
              <a:t> (</a:t>
            </a:r>
            <a:r>
              <a:rPr lang="en-US" sz="2400" dirty="0" err="1"/>
              <a:t>arXiv</a:t>
            </a:r>
            <a:r>
              <a:rPr lang="en-US" sz="2400" dirty="0"/>
              <a:t>, Feb 2023)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7760" y="6411688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69329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271350" y="316150"/>
            <a:ext cx="11649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/>
              <a:t>Backup slides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01DA68-CB3F-B541-B3B4-BE3FEFEBE500}"/>
                  </a:ext>
                </a:extLst>
              </p:cNvPr>
              <p:cNvSpPr txBox="1"/>
              <p:nvPr/>
            </p:nvSpPr>
            <p:spPr>
              <a:xfrm>
                <a:off x="247697" y="1310532"/>
                <a:ext cx="112432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For any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sz="2400" dirty="0"/>
                  <a:t>, we have: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01DA68-CB3F-B541-B3B4-BE3FEFEBE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97" y="1310532"/>
                <a:ext cx="11243263" cy="461665"/>
              </a:xfrm>
              <a:prstGeom prst="rect">
                <a:avLst/>
              </a:prstGeom>
              <a:blipFill>
                <a:blip r:embed="rId2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7760" y="6411688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21</a:t>
            </a:fld>
            <a:endParaRPr lang="en-I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19FA87-F1F1-88AD-6F2E-E17F33840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878" y="2044947"/>
            <a:ext cx="72009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40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701040" y="316149"/>
            <a:ext cx="1078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/>
              <a:t>Prior work: finding such measures is actually not easy!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01DA68-CB3F-B541-B3B4-BE3FEFEBE500}"/>
                  </a:ext>
                </a:extLst>
              </p:cNvPr>
              <p:cNvSpPr txBox="1"/>
              <p:nvPr/>
            </p:nvSpPr>
            <p:spPr>
              <a:xfrm>
                <a:off x="142504" y="1207979"/>
                <a:ext cx="5427023" cy="5247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300" b="1" dirty="0"/>
                  <a:t>Main ref</a:t>
                </a:r>
                <a:r>
                  <a:rPr lang="en-US" sz="2300" dirty="0"/>
                  <a:t>: “</a:t>
                </a:r>
                <a:r>
                  <a:rPr lang="en-US" sz="2300" i="1" dirty="0"/>
                  <a:t>Fantastic Generalization Measures and Where to Find Them</a:t>
                </a:r>
                <a:r>
                  <a:rPr lang="en-US" sz="2300" dirty="0"/>
                  <a:t>” (</a:t>
                </a:r>
                <a:r>
                  <a:rPr lang="en-US" sz="2300" dirty="0">
                    <a:hlinkClick r:id="rId3"/>
                  </a:rPr>
                  <a:t>Jiang et al., ICLR’20</a:t>
                </a:r>
                <a:r>
                  <a:rPr lang="en-US" sz="2300" dirty="0"/>
                  <a:t>) which highlights </a:t>
                </a:r>
                <a:r>
                  <a:rPr lang="en-US" sz="2300" b="1" dirty="0"/>
                  <a:t>sharpness</a:t>
                </a:r>
                <a:r>
                  <a:rPr lang="en-US" sz="2300" dirty="0"/>
                  <a:t> as a promising measure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endParaRPr lang="en-US" sz="1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300" dirty="0"/>
                  <a:t>What can we expect from such measure: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300" b="1" dirty="0"/>
                  <a:t>Causal relation</a:t>
                </a:r>
                <a:r>
                  <a:rPr lang="en-US" sz="2300" dirty="0"/>
                  <a:t>: smaller measure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300" dirty="0"/>
                  <a:t> better generalization (universally)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300" b="1" dirty="0"/>
                  <a:t>Correlation</a:t>
                </a:r>
                <a:r>
                  <a:rPr lang="en-US" sz="2300" dirty="0"/>
                  <a:t>: smaller measure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300" dirty="0"/>
                  <a:t> better generalization (but there may exist counterexamples)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300" b="1" dirty="0"/>
                  <a:t>Sufficient but not necessary</a:t>
                </a:r>
                <a:r>
                  <a:rPr lang="en-US" sz="2300" dirty="0"/>
                  <a:t>: small measure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300" dirty="0"/>
                  <a:t> good generalization; large measure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300" dirty="0"/>
                  <a:t> can’t say anything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01DA68-CB3F-B541-B3B4-BE3FEFEBE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04" y="1207979"/>
                <a:ext cx="5427023" cy="5247590"/>
              </a:xfrm>
              <a:prstGeom prst="rect">
                <a:avLst/>
              </a:prstGeom>
              <a:blipFill>
                <a:blip r:embed="rId4"/>
                <a:stretch>
                  <a:fillRect l="-1402" t="-966" r="-257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7760" y="6411688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2</a:t>
            </a:fld>
            <a:endParaRPr lang="en-I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79F76-76AB-796D-F46A-4594A79C0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0362" y="1308228"/>
            <a:ext cx="6539344" cy="483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2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701040" y="268649"/>
            <a:ext cx="1078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/>
              <a:t>Flat vs. sharp minima: intuition</a:t>
            </a:r>
            <a:endParaRPr lang="en-CH" sz="3200" b="1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01DA68-CB3F-B541-B3B4-BE3FEFEBE500}"/>
              </a:ext>
            </a:extLst>
          </p:cNvPr>
          <p:cNvSpPr txBox="1"/>
          <p:nvPr/>
        </p:nvSpPr>
        <p:spPr>
          <a:xfrm>
            <a:off x="443912" y="949327"/>
            <a:ext cx="11243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Popular intuition</a:t>
            </a:r>
            <a:r>
              <a:rPr lang="en-US" sz="2400" dirty="0"/>
              <a:t>: the test loss should be close to the training loss for a </a:t>
            </a:r>
            <a:r>
              <a:rPr lang="en-US" sz="2400" b="1" dirty="0"/>
              <a:t>flat minimum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7760" y="6411688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3</a:t>
            </a:fld>
            <a:endParaRPr lang="en-I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26AACD-69AC-404B-A1B7-EEF0AADCD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18" y="1452869"/>
            <a:ext cx="9663217" cy="35098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21D0130-0C58-7C4A-8623-96CE295DD58E}"/>
              </a:ext>
            </a:extLst>
          </p:cNvPr>
          <p:cNvSpPr txBox="1"/>
          <p:nvPr/>
        </p:nvSpPr>
        <p:spPr>
          <a:xfrm>
            <a:off x="1401685" y="4962727"/>
            <a:ext cx="9663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600" dirty="0"/>
              <a:t>Source: “</a:t>
            </a:r>
            <a:r>
              <a:rPr lang="en-GB" sz="1600" i="1" dirty="0"/>
              <a:t>On Large-Batch Training for Deep Learning: Generalization Gap and Sharp Minima</a:t>
            </a:r>
            <a:r>
              <a:rPr lang="en-CH" sz="1600" dirty="0"/>
              <a:t>” (</a:t>
            </a:r>
            <a:r>
              <a:rPr lang="en-US" sz="1600" dirty="0"/>
              <a:t>Keskar et al., ICLR’17)</a:t>
            </a:r>
            <a:endParaRPr lang="en-CH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26D7FE-DA45-5648-B2A4-9AE3C3E90CD4}"/>
              </a:ext>
            </a:extLst>
          </p:cNvPr>
          <p:cNvSpPr txBox="1"/>
          <p:nvPr/>
        </p:nvSpPr>
        <p:spPr>
          <a:xfrm>
            <a:off x="443911" y="5493174"/>
            <a:ext cx="11372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Renewed interest due to works on explicit (</a:t>
            </a:r>
            <a:r>
              <a:rPr lang="en-US" sz="2400" b="1" dirty="0"/>
              <a:t>Sharpness-Aware Minimization</a:t>
            </a:r>
            <a:r>
              <a:rPr lang="en-US" sz="2400" dirty="0"/>
              <a:t>, ICLR 2021) and implicit sharpness minimization (</a:t>
            </a:r>
            <a:r>
              <a:rPr lang="en-US" sz="2400" b="1" dirty="0"/>
              <a:t>Edge of Stability</a:t>
            </a:r>
            <a:r>
              <a:rPr lang="en-US" sz="2400" dirty="0"/>
              <a:t> </a:t>
            </a:r>
            <a:r>
              <a:rPr lang="en-US" sz="2400" b="1" dirty="0"/>
              <a:t>regime of GD</a:t>
            </a:r>
            <a:r>
              <a:rPr lang="en-US" sz="2400" dirty="0"/>
              <a:t>, ICLR 2021)</a:t>
            </a:r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175694-F621-8A4B-529C-2529C5DCE8D4}"/>
              </a:ext>
            </a:extLst>
          </p:cNvPr>
          <p:cNvSpPr txBox="1"/>
          <p:nvPr/>
        </p:nvSpPr>
        <p:spPr>
          <a:xfrm>
            <a:off x="8747760" y="2259571"/>
            <a:ext cx="1699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can be under </a:t>
            </a:r>
          </a:p>
          <a:p>
            <a:pPr algn="ctr"/>
            <a:r>
              <a:rPr lang="en-GB" sz="1600" dirty="0"/>
              <a:t>a distribution shift</a:t>
            </a:r>
            <a:endParaRPr lang="en-CH" sz="1600" dirty="0"/>
          </a:p>
        </p:txBody>
      </p:sp>
    </p:spTree>
    <p:extLst>
      <p:ext uri="{BB962C8B-B14F-4D97-AF65-F5344CB8AC3E}">
        <p14:creationId xmlns:p14="http://schemas.microsoft.com/office/powerpoint/2010/main" val="57910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701040" y="268649"/>
            <a:ext cx="1078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/>
              <a:t>Flat vs. sharp minima: theory</a:t>
            </a:r>
            <a:endParaRPr lang="en-CH" sz="3200" b="1" dirty="0">
              <a:highlight>
                <a:srgbClr val="FFFF00"/>
              </a:highlight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7760" y="6411688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4</a:t>
            </a:fld>
            <a:endParaRPr lang="en-IE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E4F4178-0534-BB5C-58CB-55A8B937D414}"/>
              </a:ext>
            </a:extLst>
          </p:cNvPr>
          <p:cNvGrpSpPr/>
          <p:nvPr/>
        </p:nvGrpSpPr>
        <p:grpSpPr>
          <a:xfrm>
            <a:off x="4350326" y="3064205"/>
            <a:ext cx="3087586" cy="1689349"/>
            <a:chOff x="4421578" y="3836101"/>
            <a:chExt cx="3087586" cy="168934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4570BFD-6D84-F9C5-910B-62A832DDE1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74" t="1023" r="89825" b="87166"/>
            <a:stretch/>
          </p:blipFill>
          <p:spPr>
            <a:xfrm>
              <a:off x="4421578" y="3970764"/>
              <a:ext cx="1674422" cy="1554686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8BAEFFA-67B6-786E-84D9-E3E6544489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3942" r="18124" b="87166"/>
            <a:stretch/>
          </p:blipFill>
          <p:spPr>
            <a:xfrm>
              <a:off x="6096000" y="3836101"/>
              <a:ext cx="1413164" cy="168934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BCF33F8-5714-910E-80F0-245FED5C5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533" y="1359278"/>
            <a:ext cx="9025448" cy="9326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CA3D4B-C2A7-DC87-98C1-BA2B45A8D923}"/>
              </a:ext>
            </a:extLst>
          </p:cNvPr>
          <p:cNvSpPr txBox="1"/>
          <p:nvPr/>
        </p:nvSpPr>
        <p:spPr>
          <a:xfrm>
            <a:off x="468652" y="2588822"/>
            <a:ext cx="10047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But they can be often of limited use as illustrated well by </a:t>
            </a:r>
            <a:r>
              <a:rPr lang="en-US" sz="2400" dirty="0">
                <a:hlinkClick r:id="rId4"/>
              </a:rPr>
              <a:t>Jiang et al., ICLR’20</a:t>
            </a:r>
            <a:endParaRPr lang="en-CH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9F03DF-5AEF-59CB-6554-17CEFEF929EB}"/>
              </a:ext>
            </a:extLst>
          </p:cNvPr>
          <p:cNvSpPr txBox="1"/>
          <p:nvPr/>
        </p:nvSpPr>
        <p:spPr>
          <a:xfrm>
            <a:off x="443912" y="973077"/>
            <a:ext cx="11243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There are generalization bounds based on </a:t>
            </a:r>
            <a:r>
              <a:rPr lang="en-US" sz="2400" b="1" dirty="0"/>
              <a:t>sharpness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FAC8DC-2620-7A2B-C4BE-072B9C2D7CFB}"/>
                  </a:ext>
                </a:extLst>
              </p:cNvPr>
              <p:cNvSpPr txBox="1"/>
              <p:nvPr/>
            </p:nvSpPr>
            <p:spPr>
              <a:xfrm>
                <a:off x="468652" y="5008798"/>
                <a:ext cx="1140667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While there exist networks for which these bounds can be quite tight (</a:t>
                </a:r>
                <a:r>
                  <a:rPr lang="en-US" sz="2400" dirty="0">
                    <a:hlinkClick r:id="rId5"/>
                  </a:rPr>
                  <a:t>Lotfi et al., NeurIPS’22</a:t>
                </a:r>
                <a:r>
                  <a:rPr lang="en-US" sz="2400" dirty="0"/>
                  <a:t>), this doesn’t apply to all possible networks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400" b="1" dirty="0"/>
                  <a:t>these quantities are not necessarily meaningful to explain the generalization puzzle</a:t>
                </a:r>
                <a:endParaRPr lang="en-CH" sz="2400" b="1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FAC8DC-2620-7A2B-C4BE-072B9C2D7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52" y="5008798"/>
                <a:ext cx="11406673" cy="1200329"/>
              </a:xfrm>
              <a:prstGeom prst="rect">
                <a:avLst/>
              </a:prstGeom>
              <a:blipFill>
                <a:blip r:embed="rId6"/>
                <a:stretch>
                  <a:fillRect l="-667" t="-4167" b="-937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428DD7C2-68CE-5EAB-0BCC-F08CFD454D5E}"/>
              </a:ext>
            </a:extLst>
          </p:cNvPr>
          <p:cNvSpPr txBox="1"/>
          <p:nvPr/>
        </p:nvSpPr>
        <p:spPr>
          <a:xfrm>
            <a:off x="1793173" y="2148628"/>
            <a:ext cx="23467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dirty="0"/>
              <a:t>p</a:t>
            </a:r>
            <a:r>
              <a:rPr lang="en-CH" sz="1600" dirty="0"/>
              <a:t>erturbed population loss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F2FD25-DFAC-C0C3-7F32-7B054B837E46}"/>
              </a:ext>
            </a:extLst>
          </p:cNvPr>
          <p:cNvSpPr txBox="1"/>
          <p:nvPr/>
        </p:nvSpPr>
        <p:spPr>
          <a:xfrm>
            <a:off x="4698673" y="2164301"/>
            <a:ext cx="2077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dirty="0"/>
              <a:t>p</a:t>
            </a:r>
            <a:r>
              <a:rPr lang="en-CH" sz="1600" dirty="0"/>
              <a:t>erturbed training loss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D7B098-0A62-DD2D-EE44-596965A56361}"/>
              </a:ext>
            </a:extLst>
          </p:cNvPr>
          <p:cNvSpPr txBox="1"/>
          <p:nvPr/>
        </p:nvSpPr>
        <p:spPr>
          <a:xfrm>
            <a:off x="7335190" y="2160503"/>
            <a:ext cx="4140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/>
              <a:t>term that depends on the scale of the predictor</a:t>
            </a:r>
            <a:endParaRPr lang="en-CH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2E5F08-3FF0-FA9F-CCD1-3BC795080ED5}"/>
              </a:ext>
            </a:extLst>
          </p:cNvPr>
          <p:cNvSpPr txBox="1"/>
          <p:nvPr/>
        </p:nvSpPr>
        <p:spPr>
          <a:xfrm>
            <a:off x="7459756" y="3638042"/>
            <a:ext cx="38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τ</a:t>
            </a:r>
            <a:r>
              <a:rPr lang="en-US" dirty="0"/>
              <a:t> = </a:t>
            </a:r>
            <a:r>
              <a:rPr lang="en-GB" dirty="0"/>
              <a:t>rank c</a:t>
            </a:r>
            <a:r>
              <a:rPr lang="en-CH" dirty="0"/>
              <a:t>orrelation </a:t>
            </a:r>
            <a:r>
              <a:rPr lang="en-GB" dirty="0"/>
              <a:t>c</a:t>
            </a:r>
            <a:r>
              <a:rPr lang="en-CH" dirty="0"/>
              <a:t>oefficient: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64A6B1B-6C79-0CDF-9EE0-BC2A496939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5750" y="3963768"/>
            <a:ext cx="3814948" cy="56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3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701040" y="316149"/>
            <a:ext cx="1078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/>
              <a:t>Contribution of our work</a:t>
            </a:r>
            <a:endParaRPr lang="en-CH" sz="3200" b="1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01DA68-CB3F-B541-B3B4-BE3FEFEBE500}"/>
              </a:ext>
            </a:extLst>
          </p:cNvPr>
          <p:cNvSpPr txBox="1"/>
          <p:nvPr/>
        </p:nvSpPr>
        <p:spPr>
          <a:xfrm>
            <a:off x="443912" y="3625874"/>
            <a:ext cx="78383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What we mean by </a:t>
            </a:r>
            <a:r>
              <a:rPr lang="en-GB" sz="2400" b="1" dirty="0"/>
              <a:t>modern practical settings</a:t>
            </a:r>
            <a:r>
              <a:rPr lang="en-GB" sz="24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datasets beyond toyish CIFAR-10 / SVHN,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vision transformers,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fine-tuning (totally underexplored),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out-of-distribution generalization.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7760" y="6411688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5</a:t>
            </a:fld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E59AFF-06BE-06E1-E955-051C502285DB}"/>
              </a:ext>
            </a:extLst>
          </p:cNvPr>
          <p:cNvSpPr txBox="1"/>
          <p:nvPr/>
        </p:nvSpPr>
        <p:spPr>
          <a:xfrm>
            <a:off x="1173790" y="1018704"/>
            <a:ext cx="98444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0000"/>
                </a:solidFill>
                <a:highlight>
                  <a:srgbClr val="FFFF00"/>
                </a:highlight>
              </a:rPr>
              <a:t>The specific question we want to answer</a:t>
            </a:r>
            <a:r>
              <a:rPr lang="en-GB" sz="2400" dirty="0">
                <a:solidFill>
                  <a:srgbClr val="000000"/>
                </a:solidFill>
                <a:highlight>
                  <a:srgbClr val="FFFF00"/>
                </a:highlight>
              </a:rPr>
              <a:t>: </a:t>
            </a:r>
            <a:br>
              <a:rPr lang="en-GB" sz="2400" dirty="0">
                <a:solidFill>
                  <a:srgbClr val="000000"/>
                </a:solidFill>
                <a:highlight>
                  <a:srgbClr val="FFFF00"/>
                </a:highlight>
              </a:rPr>
            </a:br>
            <a:r>
              <a:rPr lang="en-GB" sz="2400" i="1" dirty="0">
                <a:highlight>
                  <a:srgbClr val="FFFF00"/>
                </a:highlight>
              </a:rPr>
              <a:t>can </a:t>
            </a:r>
            <a:r>
              <a:rPr lang="en-GB" sz="2400" i="1" u="sng" dirty="0">
                <a:highlight>
                  <a:srgbClr val="FFFF00"/>
                </a:highlight>
              </a:rPr>
              <a:t>adaptive sharpness</a:t>
            </a:r>
            <a:r>
              <a:rPr lang="en-GB" sz="2400" i="1" dirty="0">
                <a:highlight>
                  <a:srgbClr val="FFFF00"/>
                </a:highlight>
              </a:rPr>
              <a:t> explain generalization in </a:t>
            </a:r>
            <a:r>
              <a:rPr lang="en-GB" sz="2400" i="1" u="sng" dirty="0">
                <a:highlight>
                  <a:srgbClr val="FFFF00"/>
                </a:highlight>
              </a:rPr>
              <a:t>modern practical settings</a:t>
            </a:r>
            <a:r>
              <a:rPr lang="en-GB" sz="2400" i="1" dirty="0">
                <a:highlight>
                  <a:srgbClr val="FFFF00"/>
                </a:highlight>
              </a:rPr>
              <a:t>?</a:t>
            </a:r>
            <a:endParaRPr lang="en-GB" sz="2400" b="0" i="1" u="none" strike="noStrike" dirty="0">
              <a:solidFill>
                <a:srgbClr val="000000"/>
              </a:solidFill>
              <a:effectLst/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6352AE-CFC5-3116-00E2-1F3766DCAAE3}"/>
              </a:ext>
            </a:extLst>
          </p:cNvPr>
          <p:cNvSpPr txBox="1"/>
          <p:nvPr/>
        </p:nvSpPr>
        <p:spPr>
          <a:xfrm>
            <a:off x="853496" y="5853938"/>
            <a:ext cx="10637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H" sz="2400" b="1" dirty="0"/>
              <a:t>We want to have a definite answer about whether sharpness is the right quantity!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0E0C13-58CC-5E22-3B97-AF0CD67BE8A7}"/>
              </a:ext>
            </a:extLst>
          </p:cNvPr>
          <p:cNvSpPr txBox="1"/>
          <p:nvPr/>
        </p:nvSpPr>
        <p:spPr>
          <a:xfrm>
            <a:off x="443912" y="2101228"/>
            <a:ext cx="11243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Average-case adaptive sharpness</a:t>
            </a:r>
            <a:r>
              <a:rPr lang="en-GB" sz="2400" dirty="0"/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E0F130-1956-EF66-8196-6C87B0243F44}"/>
              </a:ext>
            </a:extLst>
          </p:cNvPr>
          <p:cNvSpPr txBox="1"/>
          <p:nvPr/>
        </p:nvSpPr>
        <p:spPr>
          <a:xfrm>
            <a:off x="443912" y="2827011"/>
            <a:ext cx="538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Worst-case adaptive sharpness</a:t>
            </a:r>
            <a:r>
              <a:rPr lang="en-GB" sz="2400" dirty="0"/>
              <a:t>: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621C15-7331-31E1-14AA-0D7D2524A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056" y="2138298"/>
            <a:ext cx="5343753" cy="622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11A69E-0C35-DB77-65BE-AAB0F16439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056" y="2878378"/>
            <a:ext cx="6192904" cy="572966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CC4B4AA-391B-6392-F2D6-459D2EBED23E}"/>
              </a:ext>
            </a:extLst>
          </p:cNvPr>
          <p:cNvCxnSpPr>
            <a:cxnSpLocks/>
          </p:cNvCxnSpPr>
          <p:nvPr/>
        </p:nvCxnSpPr>
        <p:spPr>
          <a:xfrm>
            <a:off x="2054431" y="1075454"/>
            <a:ext cx="237507" cy="358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1A54C9C-BCDF-2A38-855A-4530E84D1A38}"/>
              </a:ext>
            </a:extLst>
          </p:cNvPr>
          <p:cNvSpPr txBox="1"/>
          <p:nvPr/>
        </p:nvSpPr>
        <p:spPr>
          <a:xfrm>
            <a:off x="380406" y="357903"/>
            <a:ext cx="1943028" cy="742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f</a:t>
            </a:r>
            <a:r>
              <a:rPr lang="en-CH" sz="1400" dirty="0"/>
              <a:t>ixes apparent problems with the standard sharpness definitions</a:t>
            </a:r>
          </a:p>
        </p:txBody>
      </p:sp>
    </p:spTree>
    <p:extLst>
      <p:ext uri="{BB962C8B-B14F-4D97-AF65-F5344CB8AC3E}">
        <p14:creationId xmlns:p14="http://schemas.microsoft.com/office/powerpoint/2010/main" val="3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4" grpId="0"/>
      <p:bldP spid="7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701040" y="316149"/>
            <a:ext cx="1078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/>
              <a:t>Short note 1: familiar particular cases of adaptive sharpness</a:t>
            </a:r>
            <a:endParaRPr lang="en-CH" sz="3200" b="1" dirty="0">
              <a:highlight>
                <a:srgbClr val="FFFF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01DA68-CB3F-B541-B3B4-BE3FEFEBE500}"/>
                  </a:ext>
                </a:extLst>
              </p:cNvPr>
              <p:cNvSpPr txBox="1"/>
              <p:nvPr/>
            </p:nvSpPr>
            <p:spPr>
              <a:xfrm>
                <a:off x="443912" y="1281430"/>
                <a:ext cx="112432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When the radius at which we measure sharpness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GB" sz="2400" dirty="0"/>
                  <a:t>, </a:t>
                </a:r>
                <a:r>
                  <a:rPr lang="en-GB" sz="2400" b="1" dirty="0"/>
                  <a:t>adaptive sharpness </a:t>
                </a:r>
                <a:r>
                  <a:rPr lang="en-GB" sz="2400" dirty="0"/>
                  <a:t>becomes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01DA68-CB3F-B541-B3B4-BE3FEFEBE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12" y="1281430"/>
                <a:ext cx="11243263" cy="461665"/>
              </a:xfrm>
              <a:prstGeom prst="rect">
                <a:avLst/>
              </a:prstGeom>
              <a:blipFill>
                <a:blip r:embed="rId3"/>
                <a:stretch>
                  <a:fillRect l="-790" t="-7895" r="-339" b="-2894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7760" y="6411688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6</a:t>
            </a:fld>
            <a:endParaRPr lang="en-I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5CAD8E-5627-C4FC-8BB3-C52431A90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231" y="1868372"/>
            <a:ext cx="7289538" cy="8476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4A8C53-B376-7243-0AAF-9FDE1EAF5C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31" y="3570324"/>
            <a:ext cx="7289538" cy="7885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46965E-6B34-159B-D0D4-9FBEA1C25C83}"/>
                  </a:ext>
                </a:extLst>
              </p:cNvPr>
              <p:cNvSpPr txBox="1"/>
              <p:nvPr/>
            </p:nvSpPr>
            <p:spPr>
              <a:xfrm>
                <a:off x="443912" y="3108659"/>
                <a:ext cx="53953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CH" sz="2400" dirty="0"/>
                  <a:t>If in addition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CH" sz="2400" dirty="0"/>
                  <a:t> is a critical point, then: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46965E-6B34-159B-D0D4-9FBEA1C25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12" y="3108659"/>
                <a:ext cx="5395388" cy="461665"/>
              </a:xfrm>
              <a:prstGeom prst="rect">
                <a:avLst/>
              </a:prstGeom>
              <a:blipFill>
                <a:blip r:embed="rId6"/>
                <a:stretch>
                  <a:fillRect l="-1647" t="-7895" r="-941" b="-2894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A63474-759C-E32A-5AE7-838208846570}"/>
                  </a:ext>
                </a:extLst>
              </p:cNvPr>
              <p:cNvSpPr txBox="1"/>
              <p:nvPr/>
            </p:nvSpPr>
            <p:spPr>
              <a:xfrm>
                <a:off x="443912" y="4681636"/>
                <a:ext cx="111582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Thus, we recover familiar and well-studied quantities based on the Hessian (if we ignore the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lang="en-US" sz="2400" dirty="0"/>
                  <a:t> term)</a:t>
                </a:r>
                <a:endParaRPr lang="en-CH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A63474-759C-E32A-5AE7-838208846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12" y="4681636"/>
                <a:ext cx="11158280" cy="830997"/>
              </a:xfrm>
              <a:prstGeom prst="rect">
                <a:avLst/>
              </a:prstGeom>
              <a:blipFill>
                <a:blip r:embed="rId7"/>
                <a:stretch>
                  <a:fillRect l="-796" t="-6061" b="-1666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898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701040" y="316149"/>
            <a:ext cx="1078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Short note 2: sensitivity to the scale of the classifier</a:t>
            </a:r>
            <a:endParaRPr lang="en-CH" sz="3200" b="1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1527" y="6411688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7</a:t>
            </a:fld>
            <a:endParaRPr lang="en-I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D2C6EE-CA68-C9A2-CB25-418C3D07C36D}"/>
              </a:ext>
            </a:extLst>
          </p:cNvPr>
          <p:cNvSpPr txBox="1"/>
          <p:nvPr/>
        </p:nvSpPr>
        <p:spPr>
          <a:xfrm>
            <a:off x="1137279" y="6096965"/>
            <a:ext cx="10282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sz="2400" dirty="0"/>
              <a:t>We will benchmark all sharpness definitions with and without logit normalization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E486C4-EB61-0426-415C-4CAF0013BA82}"/>
                  </a:ext>
                </a:extLst>
              </p:cNvPr>
              <p:cNvSpPr txBox="1"/>
              <p:nvPr/>
            </p:nvSpPr>
            <p:spPr>
              <a:xfrm>
                <a:off x="333415" y="1020973"/>
                <a:ext cx="622267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</a:rPr>
                  <a:t>Sharpness is strange for classification: scaling the logits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will preserve the classifier but 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can arbitrarily change sharpness </a:t>
                </a:r>
                <a:endParaRPr lang="en-US" sz="2400" dirty="0">
                  <a:solidFill>
                    <a:srgbClr val="00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1" dirty="0">
                  <a:solidFill>
                    <a:srgbClr val="00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</a:rPr>
                  <a:t>Adaptive sharpness is no exception: you can keep optimizing the cross-entropy loss and this will drive adaptive sharpness to 0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E486C4-EB61-0426-415C-4CAF0013B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15" y="1020973"/>
                <a:ext cx="6222670" cy="2677656"/>
              </a:xfrm>
              <a:prstGeom prst="rect">
                <a:avLst/>
              </a:prstGeom>
              <a:blipFill>
                <a:blip r:embed="rId2"/>
                <a:stretch>
                  <a:fillRect l="-1429" t="-1887" r="-1429" b="-472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BFD8A1A6-17D8-1738-21B6-68AED1EF1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964" y="1270704"/>
            <a:ext cx="5188610" cy="35526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89B06D-AF68-856F-3D2C-02A1F8B94B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26" y="4880026"/>
            <a:ext cx="7772400" cy="11208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BB27554-9404-D4C3-913F-73C99E4F5CEE}"/>
              </a:ext>
            </a:extLst>
          </p:cNvPr>
          <p:cNvSpPr txBox="1"/>
          <p:nvPr/>
        </p:nvSpPr>
        <p:spPr>
          <a:xfrm>
            <a:off x="7334696" y="988181"/>
            <a:ext cx="4635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H" dirty="0"/>
              <a:t>Linear model that achieves 100% train accuracy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F42FB9-E4FA-0010-E1D3-6129B6423F00}"/>
                  </a:ext>
                </a:extLst>
              </p:cNvPr>
              <p:cNvSpPr txBox="1"/>
              <p:nvPr/>
            </p:nvSpPr>
            <p:spPr>
              <a:xfrm>
                <a:off x="321936" y="3798433"/>
                <a:ext cx="6870652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</a:rPr>
                  <a:t>This is well</a:t>
                </a:r>
                <a:r>
                  <a:rPr lang="ru-RU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</a:rPr>
                  <a:t>illustrated on linear models: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sz="2400" b="1" dirty="0">
                  <a:solidFill>
                    <a:srgbClr val="00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</a:rPr>
                  <a:t>Possible solution: 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l</a:t>
                </a:r>
                <a:r>
                  <a:rPr lang="en-US" sz="2400" b="1" i="0" u="none" strike="noStrike" dirty="0">
                    <a:solidFill>
                      <a:srgbClr val="000000"/>
                    </a:solidFill>
                    <a:effectLst/>
                  </a:rPr>
                  <a:t>ogit normalization</a:t>
                </a:r>
                <a:endParaRPr lang="en-CH" sz="32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F42FB9-E4FA-0010-E1D3-6129B6423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36" y="3798433"/>
                <a:ext cx="6870652" cy="1138773"/>
              </a:xfrm>
              <a:prstGeom prst="rect">
                <a:avLst/>
              </a:prstGeom>
              <a:blipFill>
                <a:blip r:embed="rId5"/>
                <a:stretch>
                  <a:fillRect l="-1292" t="-3333" b="-888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80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701040" y="316149"/>
            <a:ext cx="1078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/>
              <a:t>Setting #1: </a:t>
            </a:r>
            <a:r>
              <a:rPr lang="en-GB" sz="3200" b="1" dirty="0" err="1"/>
              <a:t>ViTs</a:t>
            </a:r>
            <a:r>
              <a:rPr lang="en-GB" sz="3200" b="1" dirty="0"/>
              <a:t> trained from scratch on ImageNet</a:t>
            </a:r>
            <a:endParaRPr lang="en-CH" sz="3200" b="1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7760" y="6411688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8</a:t>
            </a:fld>
            <a:endParaRPr lang="en-I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5CA28F-E001-A7ED-0F51-A59C564DE354}"/>
              </a:ext>
            </a:extLst>
          </p:cNvPr>
          <p:cNvSpPr txBox="1"/>
          <p:nvPr/>
        </p:nvSpPr>
        <p:spPr>
          <a:xfrm>
            <a:off x="397527" y="5829131"/>
            <a:ext cx="11396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The correlation (</a:t>
            </a:r>
            <a:r>
              <a:rPr lang="el-GR" sz="2400" b="0" i="0" u="none" strike="noStrike" dirty="0">
                <a:solidFill>
                  <a:srgbClr val="000000"/>
                </a:solidFill>
                <a:effectLst/>
              </a:rPr>
              <a:t>τ) 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is </a:t>
            </a:r>
            <a:r>
              <a:rPr lang="en-GB" sz="2400" b="1" i="0" u="none" strike="noStrike" dirty="0">
                <a:solidFill>
                  <a:srgbClr val="000000"/>
                </a:solidFill>
                <a:effectLst/>
              </a:rPr>
              <a:t>either close to 0 or even slightly negative </a:t>
            </a:r>
            <a:br>
              <a:rPr lang="en-GB" sz="24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(-0.42 on ImageNet for adaptive sharpness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without logit normalization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)!</a:t>
            </a:r>
            <a:endParaRPr lang="en-CH" sz="3200" b="1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BC44350-8DE5-14A2-E803-AC5F31FBC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768" y="900924"/>
            <a:ext cx="9290463" cy="476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97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algn="l">
          <a:defRPr sz="2400" b="1" dirty="0"/>
        </a:defPPr>
      </a:lstStyle>
    </a:spDef>
    <a:txDef>
      <a:spPr>
        <a:noFill/>
      </a:spPr>
      <a:bodyPr wrap="none" rtlCol="0">
        <a:spAutoFit/>
      </a:bodyPr>
      <a:lstStyle>
        <a:defPPr algn="l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46568</TotalTime>
  <Words>1838</Words>
  <Application>Microsoft Macintosh PowerPoint</Application>
  <PresentationFormat>Widescreen</PresentationFormat>
  <Paragraphs>168</Paragraphs>
  <Slides>22</Slides>
  <Notes>6</Notes>
  <HiddenSlides>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Cook</dc:creator>
  <cp:lastModifiedBy>Maksym Andriushchenko</cp:lastModifiedBy>
  <cp:revision>784</cp:revision>
  <dcterms:created xsi:type="dcterms:W3CDTF">2020-07-08T09:57:48Z</dcterms:created>
  <dcterms:modified xsi:type="dcterms:W3CDTF">2023-07-22T02:06:55Z</dcterms:modified>
</cp:coreProperties>
</file>