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3"/>
  </p:notesMasterIdLst>
  <p:sldIdLst>
    <p:sldId id="332" r:id="rId2"/>
    <p:sldId id="358" r:id="rId3"/>
    <p:sldId id="330" r:id="rId4"/>
    <p:sldId id="352" r:id="rId5"/>
    <p:sldId id="359" r:id="rId6"/>
    <p:sldId id="328" r:id="rId7"/>
    <p:sldId id="355" r:id="rId8"/>
    <p:sldId id="361" r:id="rId9"/>
    <p:sldId id="360" r:id="rId10"/>
    <p:sldId id="362" r:id="rId11"/>
    <p:sldId id="363" r:id="rId12"/>
    <p:sldId id="364" r:id="rId13"/>
    <p:sldId id="365" r:id="rId14"/>
    <p:sldId id="366" r:id="rId15"/>
    <p:sldId id="367" r:id="rId16"/>
    <p:sldId id="356" r:id="rId17"/>
    <p:sldId id="340" r:id="rId18"/>
    <p:sldId id="368" r:id="rId19"/>
    <p:sldId id="354" r:id="rId20"/>
    <p:sldId id="357" r:id="rId21"/>
    <p:sldId id="3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4" autoAdjust="0"/>
    <p:restoredTop sz="85262"/>
  </p:normalViewPr>
  <p:slideViewPr>
    <p:cSldViewPr snapToGrid="0">
      <p:cViewPr varScale="1">
        <p:scale>
          <a:sx n="83" d="100"/>
          <a:sy n="83" d="100"/>
        </p:scale>
        <p:origin x="24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BD969-4DDF-084E-8CA3-C4EFA6CEF73E}" type="datetimeFigureOut">
              <a:rPr lang="en-CH" smtClean="0"/>
              <a:t>10.03.23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35AE1-5F45-874B-B1FC-95EA317D259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5832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papers assume causal relation!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8792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Adaptive sharpness: note that avg-case rho -&gt; 0 sharpness resembles a lot </a:t>
            </a:r>
            <a:r>
              <a:rPr lang="en-US" sz="1200" i="1" dirty="0"/>
              <a:t>relative sharpness</a:t>
            </a:r>
            <a:r>
              <a:rPr lang="en-US" sz="1200" dirty="0"/>
              <a:t> (same core idea =&gt; many proposals in the literature)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3591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Adaptive sharpness: note that avg-case rho -&gt; 0 sharpness resembles a lot </a:t>
            </a:r>
            <a:r>
              <a:rPr lang="en-US" sz="1200" i="1" dirty="0"/>
              <a:t>relative sharpness</a:t>
            </a:r>
            <a:r>
              <a:rPr lang="en-US" sz="1200" dirty="0"/>
              <a:t> (same core idea =&gt; many proposals in the literature)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53620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18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750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EAB-4A03-9049-B16E-D60D220BCF5B}" type="datetime1">
              <a:rPr lang="de-CH" smtClean="0"/>
              <a:t>10.03.23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017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6EC5-3376-AF4B-B1A5-CB65D9EE8311}" type="datetime1">
              <a:rPr lang="de-CH" smtClean="0"/>
              <a:t>10.03.23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32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44D1-DCF0-0041-B891-C86FAA575E3E}" type="datetime1">
              <a:rPr lang="de-CH" smtClean="0"/>
              <a:t>10.03.23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61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00E7-A4C3-1B46-AC4C-206729E88B7D}" type="datetime1">
              <a:rPr lang="de-CH" smtClean="0"/>
              <a:t>10.03.23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704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E4B-5FE3-7F4D-BEE4-57DD8767CADD}" type="datetime1">
              <a:rPr lang="de-CH" smtClean="0"/>
              <a:t>10.03.23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960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201E-F9A3-A74E-8885-5111CDE51681}" type="datetime1">
              <a:rPr lang="de-CH" smtClean="0"/>
              <a:t>10.03.23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509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E058-DA15-9241-80D9-85FF79B1975A}" type="datetime1">
              <a:rPr lang="de-CH" smtClean="0"/>
              <a:t>10.03.23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079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E741-D6B0-A042-ABC5-4779D693ADE8}" type="datetime1">
              <a:rPr lang="de-CH" smtClean="0"/>
              <a:t>10.03.23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223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5B1-56EB-7E4F-A7A9-61C5A9AB57F0}" type="datetime1">
              <a:rPr lang="de-CH" smtClean="0"/>
              <a:t>10.03.23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253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602E-FA2E-3845-BB4F-1DB845661922}" type="datetime1">
              <a:rPr lang="de-CH" smtClean="0"/>
              <a:t>10.03.23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538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FA1B-6C5C-F647-AE5F-A57C44236BF4}" type="datetime1">
              <a:rPr lang="de-CH" smtClean="0"/>
              <a:t>10.03.23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31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2ECD6-910C-C44E-8A52-F3A179BF558D}" type="datetime1">
              <a:rPr lang="de-CH" smtClean="0"/>
              <a:t>10.03.23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208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302.08692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9.0483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arxiv.org/abs/2211.13609" TargetMode="External"/><Relationship Id="rId4" Type="http://schemas.openxmlformats.org/officeDocument/2006/relationships/hyperlink" Target="https://arxiv.org/abs/1912.0217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1151914" y="277468"/>
            <a:ext cx="102562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/>
              <a:t>A modern look at the relationship between sharpness and generalization</a:t>
            </a:r>
            <a:endParaRPr lang="en-CH" sz="2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3C832-35F4-04C8-E51C-52EAB0A8CBB8}"/>
              </a:ext>
            </a:extLst>
          </p:cNvPr>
          <p:cNvSpPr txBox="1"/>
          <p:nvPr/>
        </p:nvSpPr>
        <p:spPr>
          <a:xfrm>
            <a:off x="1911990" y="914601"/>
            <a:ext cx="871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u="sng" dirty="0"/>
              <a:t>Maksym Andriushchenko</a:t>
            </a:r>
            <a:r>
              <a:rPr lang="en-CH" dirty="0"/>
              <a:t> (EPFL), Francesco Croce (U of Tübingen), Maximilian Müller (U of Tübingen), Matthias Hein (U of Tübingen), Nicolas Flammarion (EPFL)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346A1-B5C8-9C7C-549F-1200A91B87F6}"/>
              </a:ext>
            </a:extLst>
          </p:cNvPr>
          <p:cNvSpPr txBox="1"/>
          <p:nvPr/>
        </p:nvSpPr>
        <p:spPr>
          <a:xfrm>
            <a:off x="5213532" y="2797258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b="1" dirty="0"/>
              <a:t>Fine-tuning CLIP ViT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F9FC4E-AD12-B8FC-C4BA-7A5B04CC1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5" y="1054004"/>
            <a:ext cx="1209246" cy="35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0A8C2E5-D189-455A-CA54-0A6356B4756E}"/>
              </a:ext>
            </a:extLst>
          </p:cNvPr>
          <p:cNvSpPr txBox="1"/>
          <p:nvPr/>
        </p:nvSpPr>
        <p:spPr>
          <a:xfrm>
            <a:off x="8347647" y="2829958"/>
            <a:ext cx="352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/>
              <a:t>Fine-tuning BERT models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39CC0-3396-B737-4D53-27A7BC0CE04D}"/>
              </a:ext>
            </a:extLst>
          </p:cNvPr>
          <p:cNvSpPr txBox="1"/>
          <p:nvPr/>
        </p:nvSpPr>
        <p:spPr>
          <a:xfrm>
            <a:off x="292445" y="5654824"/>
            <a:ext cx="3563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000" dirty="0"/>
              <a:t>⚠️ Correlation  </a:t>
            </a:r>
            <a:r>
              <a:rPr lang="el-GR" sz="2000" dirty="0"/>
              <a:t>τ</a:t>
            </a:r>
            <a:r>
              <a:rPr lang="en-US" sz="2000" dirty="0"/>
              <a:t> </a:t>
            </a:r>
            <a:r>
              <a:rPr lang="en-CH" sz="2000" dirty="0"/>
              <a:t>≈ 0</a:t>
            </a:r>
          </a:p>
        </p:txBody>
      </p:sp>
      <p:pic>
        <p:nvPicPr>
          <p:cNvPr id="2" name="Picture 2" descr="Eberhard Karls Universität Tübingen : Rankings, Fees &amp; Courses Details |  Top Universities">
            <a:extLst>
              <a:ext uri="{FF2B5EF4-FFF2-40B4-BE49-F238E27FC236}">
                <a16:creationId xmlns:a16="http://schemas.microsoft.com/office/drawing/2014/main" id="{27C6CCE4-8A72-A462-5F8B-85CB09DE8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606" y="718661"/>
            <a:ext cx="1209246" cy="120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234F0A-0A8F-307F-327B-CFBBA595DD61}"/>
              </a:ext>
            </a:extLst>
          </p:cNvPr>
          <p:cNvSpPr txBox="1"/>
          <p:nvPr/>
        </p:nvSpPr>
        <p:spPr>
          <a:xfrm>
            <a:off x="1492780" y="1831426"/>
            <a:ext cx="92930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highlight>
                  <a:srgbClr val="FFFF00"/>
                </a:highlight>
              </a:rPr>
              <a:t>Question</a:t>
            </a:r>
            <a:r>
              <a:rPr lang="en-GB" sz="2400" i="1" dirty="0">
                <a:highlight>
                  <a:srgbClr val="FFFF00"/>
                </a:highlight>
              </a:rPr>
              <a:t>: Can reparametrization-invariant sharpness capture generalization in modern practical settings?</a:t>
            </a:r>
            <a:endParaRPr lang="en-CH" sz="2400" i="1" dirty="0"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A6CD09-AB3A-3784-024D-70E49DFD31EB}"/>
              </a:ext>
            </a:extLst>
          </p:cNvPr>
          <p:cNvSpPr txBox="1"/>
          <p:nvPr/>
        </p:nvSpPr>
        <p:spPr>
          <a:xfrm>
            <a:off x="952996" y="2797258"/>
            <a:ext cx="2546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b="1" dirty="0"/>
              <a:t>Training ViT from scratch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ABE5C4D-20EE-9E96-B224-D76108AC6164}"/>
              </a:ext>
            </a:extLst>
          </p:cNvPr>
          <p:cNvGrpSpPr/>
          <p:nvPr/>
        </p:nvGrpSpPr>
        <p:grpSpPr>
          <a:xfrm>
            <a:off x="162049" y="3129062"/>
            <a:ext cx="4182501" cy="2459683"/>
            <a:chOff x="83569" y="2817249"/>
            <a:chExt cx="4182501" cy="245968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C57BDD-31C0-6E31-E2C4-03AA06549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69" y="2817249"/>
              <a:ext cx="3386057" cy="245968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802AA8-839B-22D9-CA20-300B8490A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5970" y="3135626"/>
              <a:ext cx="800100" cy="16510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1C8D22C-74F9-25B8-BF9E-2D6AB3CD66BB}"/>
              </a:ext>
            </a:extLst>
          </p:cNvPr>
          <p:cNvGrpSpPr/>
          <p:nvPr/>
        </p:nvGrpSpPr>
        <p:grpSpPr>
          <a:xfrm>
            <a:off x="4489627" y="3200502"/>
            <a:ext cx="3738104" cy="2345381"/>
            <a:chOff x="4239692" y="2931551"/>
            <a:chExt cx="3738104" cy="234538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6D8ED07-DC75-EA64-2DA8-0313CF9B3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692" y="2931551"/>
              <a:ext cx="3127174" cy="234538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1847586-B55B-CDC6-FCFD-272C8B5C4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796" y="3286062"/>
              <a:ext cx="635000" cy="15494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B1F0145-1F5E-ED00-9A8B-151B1278A223}"/>
              </a:ext>
            </a:extLst>
          </p:cNvPr>
          <p:cNvGrpSpPr/>
          <p:nvPr/>
        </p:nvGrpSpPr>
        <p:grpSpPr>
          <a:xfrm>
            <a:off x="8410011" y="3222158"/>
            <a:ext cx="3570509" cy="2333394"/>
            <a:chOff x="8131499" y="2953205"/>
            <a:chExt cx="3570509" cy="233339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F7608B0-9CFF-F53C-E246-F9EBA3109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480" y="2953205"/>
              <a:ext cx="2897679" cy="233339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7065BC3-20DE-C08B-16FC-14C9403F0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9668" y="3276800"/>
              <a:ext cx="572340" cy="150889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055ACB0-D912-1FD1-18CA-312D2D852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499" y="3677055"/>
              <a:ext cx="199769" cy="865667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317760B-B5EB-2DAA-4315-4F9E0DD3A1B2}"/>
              </a:ext>
            </a:extLst>
          </p:cNvPr>
          <p:cNvSpPr txBox="1"/>
          <p:nvPr/>
        </p:nvSpPr>
        <p:spPr>
          <a:xfrm>
            <a:off x="4372958" y="5654824"/>
            <a:ext cx="3563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000" dirty="0"/>
              <a:t>⚠️ Correlation  </a:t>
            </a:r>
            <a:r>
              <a:rPr lang="el-GR" sz="2000" dirty="0"/>
              <a:t>τ</a:t>
            </a:r>
            <a:r>
              <a:rPr lang="en-US" sz="2000" dirty="0"/>
              <a:t> </a:t>
            </a:r>
            <a:r>
              <a:rPr lang="en-CH" sz="2000" dirty="0"/>
              <a:t>≈ 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3B7D91-2429-F99D-CA81-95B69B35B2C7}"/>
              </a:ext>
            </a:extLst>
          </p:cNvPr>
          <p:cNvSpPr txBox="1"/>
          <p:nvPr/>
        </p:nvSpPr>
        <p:spPr>
          <a:xfrm>
            <a:off x="8307018" y="5654824"/>
            <a:ext cx="3563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000" dirty="0"/>
              <a:t>⚠️ Correlation  </a:t>
            </a:r>
            <a:r>
              <a:rPr lang="el-GR" sz="2000" dirty="0"/>
              <a:t>τ</a:t>
            </a:r>
            <a:r>
              <a:rPr lang="en-US" sz="2000" dirty="0"/>
              <a:t> </a:t>
            </a:r>
            <a:r>
              <a:rPr lang="en-CH" sz="2000" dirty="0"/>
              <a:t>≈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63180-383A-3A44-D011-6E6C98910AE9}"/>
              </a:ext>
            </a:extLst>
          </p:cNvPr>
          <p:cNvSpPr txBox="1"/>
          <p:nvPr/>
        </p:nvSpPr>
        <p:spPr>
          <a:xfrm>
            <a:off x="1586649" y="6207640"/>
            <a:ext cx="9135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2400" b="1" dirty="0"/>
              <a:t>13 March 2023, OOD robustness + generalization reading group (CMU)</a:t>
            </a:r>
          </a:p>
        </p:txBody>
      </p:sp>
    </p:spTree>
    <p:extLst>
      <p:ext uri="{BB962C8B-B14F-4D97-AF65-F5344CB8AC3E}">
        <p14:creationId xmlns:p14="http://schemas.microsoft.com/office/powerpoint/2010/main" val="2545078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Another concern: sensitivity to the scale of the classifier</a:t>
            </a:r>
            <a:endParaRPr lang="en-CH" sz="3200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1527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9</a:t>
            </a:fld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D2C6EE-CA68-C9A2-CB25-418C3D07C36D}"/>
              </a:ext>
            </a:extLst>
          </p:cNvPr>
          <p:cNvSpPr txBox="1"/>
          <p:nvPr/>
        </p:nvSpPr>
        <p:spPr>
          <a:xfrm>
            <a:off x="1137279" y="6096965"/>
            <a:ext cx="10282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2400" dirty="0"/>
              <a:t>We will benchmark all sharpness definitions with and without logit normalization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E486C4-EB61-0426-415C-4CAF0013BA82}"/>
                  </a:ext>
                </a:extLst>
              </p:cNvPr>
              <p:cNvSpPr txBox="1"/>
              <p:nvPr/>
            </p:nvSpPr>
            <p:spPr>
              <a:xfrm>
                <a:off x="333415" y="1020973"/>
                <a:ext cx="622267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Sharpness is strange for classification: scaling the logits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will preserve the classifier but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can arbitrarily change sharpness </a:t>
                </a: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Adaptive sharpness is no exception: you can keep optimizing the cross-entropy loss and this will drive adaptive sharpness to 0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E486C4-EB61-0426-415C-4CAF0013B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15" y="1020973"/>
                <a:ext cx="6222670" cy="2677656"/>
              </a:xfrm>
              <a:prstGeom prst="rect">
                <a:avLst/>
              </a:prstGeom>
              <a:blipFill>
                <a:blip r:embed="rId2"/>
                <a:stretch>
                  <a:fillRect l="-1429" t="-1887" r="-1429" b="-47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FD8A1A6-17D8-1738-21B6-68AED1EF1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85" y="1270704"/>
            <a:ext cx="5188610" cy="3552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89B06D-AF68-856F-3D2C-02A1F8B94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26" y="4880026"/>
            <a:ext cx="7772400" cy="11208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B27554-9404-D4C3-913F-73C99E4F5CEE}"/>
              </a:ext>
            </a:extLst>
          </p:cNvPr>
          <p:cNvSpPr txBox="1"/>
          <p:nvPr/>
        </p:nvSpPr>
        <p:spPr>
          <a:xfrm>
            <a:off x="7156567" y="988181"/>
            <a:ext cx="463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dirty="0"/>
              <a:t>Linear model that achieves 100% train accuracy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F42FB9-E4FA-0010-E1D3-6129B6423F00}"/>
                  </a:ext>
                </a:extLst>
              </p:cNvPr>
              <p:cNvSpPr txBox="1"/>
              <p:nvPr/>
            </p:nvSpPr>
            <p:spPr>
              <a:xfrm>
                <a:off x="321936" y="3798433"/>
                <a:ext cx="6870652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This is well illustrated on linear models: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2400" b="1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Possible solution: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l</a:t>
                </a:r>
                <a:r>
                  <a:rPr lang="en-US" sz="2400" b="1" i="0" u="none" strike="noStrike" dirty="0">
                    <a:solidFill>
                      <a:srgbClr val="000000"/>
                    </a:solidFill>
                    <a:effectLst/>
                  </a:rPr>
                  <a:t>ogit normalization</a:t>
                </a:r>
                <a:endParaRPr lang="en-CH" sz="3200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F42FB9-E4FA-0010-E1D3-6129B6423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36" y="3798433"/>
                <a:ext cx="6870652" cy="1138773"/>
              </a:xfrm>
              <a:prstGeom prst="rect">
                <a:avLst/>
              </a:prstGeom>
              <a:blipFill>
                <a:blip r:embed="rId5"/>
                <a:stretch>
                  <a:fillRect l="-1292" t="-3333" b="-888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8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Setting #1: </a:t>
            </a:r>
            <a:r>
              <a:rPr lang="en-GB" sz="3200" b="1" dirty="0" err="1"/>
              <a:t>ViTs</a:t>
            </a:r>
            <a:r>
              <a:rPr lang="en-GB" sz="3200" b="1" dirty="0"/>
              <a:t> trained from scratch on ImageNet</a:t>
            </a:r>
            <a:endParaRPr lang="en-CH" sz="3200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10</a:t>
            </a:fld>
            <a:endParaRPr lang="en-I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5CA28F-E001-A7ED-0F51-A59C564DE354}"/>
              </a:ext>
            </a:extLst>
          </p:cNvPr>
          <p:cNvSpPr txBox="1"/>
          <p:nvPr/>
        </p:nvSpPr>
        <p:spPr>
          <a:xfrm>
            <a:off x="666660" y="5879505"/>
            <a:ext cx="108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The correlation (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</a:rPr>
              <a:t>τ)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is either close to 0 or even slightly negative (-0.42 for ImageNet-A)!</a:t>
            </a:r>
            <a:endParaRPr lang="en-CH" sz="3200"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BC44350-8DE5-14A2-E803-AC5F31FBC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68" y="900924"/>
            <a:ext cx="9290463" cy="476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97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Setting #2: </a:t>
            </a:r>
            <a:r>
              <a:rPr lang="en-GB" sz="3200" b="1" dirty="0" err="1"/>
              <a:t>ViTs</a:t>
            </a:r>
            <a:r>
              <a:rPr lang="en-GB" sz="3200" b="1" dirty="0"/>
              <a:t> fine-tuned from CLIP on ImageNet</a:t>
            </a:r>
            <a:endParaRPr lang="en-CH" sz="3200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11</a:t>
            </a:fld>
            <a:endParaRPr lang="en-I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5CA28F-E001-A7ED-0F51-A59C564DE354}"/>
              </a:ext>
            </a:extLst>
          </p:cNvPr>
          <p:cNvSpPr txBox="1"/>
          <p:nvPr/>
        </p:nvSpPr>
        <p:spPr>
          <a:xfrm>
            <a:off x="0" y="5838693"/>
            <a:ext cx="12128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The correlation is again either 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close to 0 or negative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, especially on </a:t>
            </a:r>
            <a:br>
              <a:rPr lang="en-GB" sz="24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distribution shifts like ImageNet-R and ImageNet-A (as low as -0.51 and -0.58!)</a:t>
            </a:r>
            <a:endParaRPr lang="en-CH" sz="3200" b="1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912C04A-E586-47CF-5A3C-80ED62907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7" y="892399"/>
            <a:ext cx="9587346" cy="49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5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Setting #3: </a:t>
            </a:r>
            <a:r>
              <a:rPr lang="en-GB" sz="3200" b="1" dirty="0"/>
              <a:t>BERT models fine-tuned on MNLI</a:t>
            </a:r>
            <a:endParaRPr lang="en-CH" sz="3200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277" y="64591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12</a:t>
            </a:fld>
            <a:endParaRPr lang="en-I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5CA28F-E001-A7ED-0F51-A59C564DE354}"/>
              </a:ext>
            </a:extLst>
          </p:cNvPr>
          <p:cNvSpPr txBox="1"/>
          <p:nvPr/>
        </p:nvSpPr>
        <p:spPr>
          <a:xfrm>
            <a:off x="332508" y="5806788"/>
            <a:ext cx="11775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b="0" i="0" u="none" strike="noStrike" dirty="0">
                <a:solidFill>
                  <a:srgbClr val="000000"/>
                </a:solidFill>
                <a:effectLst/>
              </a:rPr>
              <a:t>This case is famous since </a:t>
            </a:r>
            <a:r>
              <a:rPr lang="en-GB" sz="2300" i="0" u="none" strike="noStrike" dirty="0">
                <a:solidFill>
                  <a:srgbClr val="000000"/>
                </a:solidFill>
                <a:effectLst/>
              </a:rPr>
              <a:t>OOD generalization (see </a:t>
            </a:r>
            <a:r>
              <a:rPr lang="en-GB" sz="2300" i="1" u="none" strike="noStrike" dirty="0">
                <a:solidFill>
                  <a:srgbClr val="000000"/>
                </a:solidFill>
                <a:effectLst/>
              </a:rPr>
              <a:t>HANS lexical</a:t>
            </a:r>
            <a:r>
              <a:rPr lang="en-GB" sz="2300" i="0" u="none" strike="noStrike" dirty="0">
                <a:solidFill>
                  <a:srgbClr val="000000"/>
                </a:solidFill>
                <a:effectLst/>
              </a:rPr>
              <a:t>) </a:t>
            </a:r>
            <a:r>
              <a:rPr lang="en-GB" sz="2300" b="1" i="0" u="none" strike="noStrike" dirty="0">
                <a:solidFill>
                  <a:srgbClr val="000000"/>
                </a:solidFill>
                <a:effectLst/>
              </a:rPr>
              <a:t>can be very different</a:t>
            </a:r>
            <a:endParaRPr lang="en-GB" sz="230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b="0" i="0" u="none" strike="noStrike" dirty="0">
                <a:solidFill>
                  <a:srgbClr val="000000"/>
                </a:solidFill>
                <a:effectLst/>
              </a:rPr>
              <a:t>However, sharpness </a:t>
            </a:r>
            <a:r>
              <a:rPr lang="en-GB" sz="2300" b="1" i="0" u="none" strike="noStrike" dirty="0">
                <a:solidFill>
                  <a:srgbClr val="000000"/>
                </a:solidFill>
                <a:effectLst/>
              </a:rPr>
              <a:t>is not helpful </a:t>
            </a:r>
            <a:r>
              <a:rPr lang="en-GB" sz="2300" b="0" i="0" u="none" strike="noStrike" dirty="0">
                <a:solidFill>
                  <a:srgbClr val="000000"/>
                </a:solidFill>
                <a:effectLst/>
              </a:rPr>
              <a:t>to distinguish which solutions will generalize better for OOD</a:t>
            </a:r>
            <a:endParaRPr lang="en-CH" sz="2300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58192F1-2EE5-F90C-C6AE-AE274F5D4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50" y="849331"/>
            <a:ext cx="9706099" cy="497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26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Setting #4: </a:t>
            </a:r>
            <a:r>
              <a:rPr lang="en-GB" sz="3200" b="1" dirty="0" err="1"/>
              <a:t>ResNets</a:t>
            </a:r>
            <a:r>
              <a:rPr lang="en-GB" sz="3200" b="1" dirty="0"/>
              <a:t> and </a:t>
            </a:r>
            <a:r>
              <a:rPr lang="en-GB" sz="3200" b="1" dirty="0" err="1"/>
              <a:t>ViTs</a:t>
            </a:r>
            <a:r>
              <a:rPr lang="en-GB" sz="3200" b="1" dirty="0"/>
              <a:t> trained from scratch on CIFAR-10</a:t>
            </a:r>
            <a:endParaRPr lang="en-CH" sz="3200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277" y="64591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13</a:t>
            </a:fld>
            <a:endParaRPr lang="en-IE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7BDF20D-413C-3420-AAA3-8044E7DF5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6"/>
          <a:stretch/>
        </p:blipFill>
        <p:spPr bwMode="auto">
          <a:xfrm>
            <a:off x="990916" y="1269521"/>
            <a:ext cx="10203162" cy="431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44BDA5-7F63-0AC2-21A8-2D2B23113E2E}"/>
              </a:ext>
            </a:extLst>
          </p:cNvPr>
          <p:cNvSpPr txBox="1"/>
          <p:nvPr/>
        </p:nvSpPr>
        <p:spPr>
          <a:xfrm>
            <a:off x="312914" y="887448"/>
            <a:ext cx="11613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Maybe sharpness has to be measured close to a min? select only models ≤1% train error</a:t>
            </a:r>
            <a:endParaRPr lang="en-CH" sz="2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6E1331-D441-2120-AEBB-AA72A318942E}"/>
              </a:ext>
            </a:extLst>
          </p:cNvPr>
          <p:cNvSpPr txBox="1"/>
          <p:nvPr/>
        </p:nvSpPr>
        <p:spPr>
          <a:xfrm>
            <a:off x="445978" y="5588479"/>
            <a:ext cx="1129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Positive correlation is present but only within subgroups of models trained with the same augmentations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Globally, however, correlation is </a:t>
            </a:r>
            <a:r>
              <a:rPr lang="en-GB" sz="2400" b="1" dirty="0"/>
              <a:t>either close to 0 or negative </a:t>
            </a:r>
            <a:r>
              <a:rPr lang="en-GB" sz="2400" dirty="0"/>
              <a:t>(as much as -0.68!)</a:t>
            </a:r>
            <a:endParaRPr lang="en-CH" sz="2300" dirty="0"/>
          </a:p>
        </p:txBody>
      </p:sp>
    </p:spTree>
    <p:extLst>
      <p:ext uri="{BB962C8B-B14F-4D97-AF65-F5344CB8AC3E}">
        <p14:creationId xmlns:p14="http://schemas.microsoft.com/office/powerpoint/2010/main" val="361721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So what does sharpness really capture?</a:t>
            </a:r>
            <a:endParaRPr lang="en-CH" sz="3200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277" y="64591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14</a:t>
            </a:fld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44BDA5-7F63-0AC2-21A8-2D2B23113E2E}"/>
              </a:ext>
            </a:extLst>
          </p:cNvPr>
          <p:cNvSpPr txBox="1"/>
          <p:nvPr/>
        </p:nvSpPr>
        <p:spPr>
          <a:xfrm>
            <a:off x="312914" y="946823"/>
            <a:ext cx="11613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Overall, we observe that sharpness doesn't correlate well with generalization but rather with some training parameters like the </a:t>
            </a:r>
            <a:r>
              <a:rPr lang="en-GB" sz="2400" b="1" dirty="0"/>
              <a:t>learning rate</a:t>
            </a:r>
            <a:endParaRPr lang="en-CH" sz="23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6E1331-D441-2120-AEBB-AA72A318942E}"/>
              </a:ext>
            </a:extLst>
          </p:cNvPr>
          <p:cNvSpPr txBox="1"/>
          <p:nvPr/>
        </p:nvSpPr>
        <p:spPr>
          <a:xfrm>
            <a:off x="233548" y="4590742"/>
            <a:ext cx="11293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However, the learning rate can positively or negatively correlate with generalization </a:t>
            </a:r>
            <a:r>
              <a:rPr lang="en-GB" sz="2400" b="1" dirty="0"/>
              <a:t>depending on the setup</a:t>
            </a:r>
            <a:r>
              <a:rPr lang="en-GB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Roughly speaking: large LRs are good for pretraining (at least for CNNs), small LRs are good for fine-tuning</a:t>
            </a:r>
            <a:endParaRPr lang="en-CH" sz="23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3913BC5-E028-E3CE-1920-29C920C7E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6398" r="50110" b="56383"/>
          <a:stretch/>
        </p:blipFill>
        <p:spPr bwMode="auto">
          <a:xfrm>
            <a:off x="102206" y="2250794"/>
            <a:ext cx="2985378" cy="207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61E9D9-22EA-5CF9-602D-E8ABCB052A75}"/>
              </a:ext>
            </a:extLst>
          </p:cNvPr>
          <p:cNvSpPr txBox="1"/>
          <p:nvPr/>
        </p:nvSpPr>
        <p:spPr>
          <a:xfrm>
            <a:off x="1589605" y="1882000"/>
            <a:ext cx="3228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2000" b="1" dirty="0"/>
              <a:t>Training ResNet from scratch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09BACB-3CD6-027D-9982-AC06D92E08C4}"/>
              </a:ext>
            </a:extLst>
          </p:cNvPr>
          <p:cNvSpPr txBox="1"/>
          <p:nvPr/>
        </p:nvSpPr>
        <p:spPr>
          <a:xfrm>
            <a:off x="7478271" y="1845603"/>
            <a:ext cx="3140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2000" b="1" dirty="0"/>
              <a:t>Finetuning ViT on ImageNet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0CA8E9-8732-F444-5C72-F66184567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76" y="2244653"/>
            <a:ext cx="2442389" cy="222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E31877-93FA-E5F8-26C1-66723434D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572" y="2281350"/>
            <a:ext cx="2442388" cy="222452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1BD1338-3F38-BE06-E7FC-1532BB5B6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t="43945" r="49424" b="16047"/>
          <a:stretch/>
        </p:blipFill>
        <p:spPr bwMode="auto">
          <a:xfrm>
            <a:off x="3050271" y="2241735"/>
            <a:ext cx="2985378" cy="219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4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228646" y="304310"/>
            <a:ext cx="1173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Is sharpness the right quantity in the first place? Theoretical insights</a:t>
            </a:r>
            <a:endParaRPr lang="en-CH" sz="3200" b="1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/>
              <p:nvPr/>
            </p:nvSpPr>
            <p:spPr>
              <a:xfrm>
                <a:off x="87653" y="1015934"/>
                <a:ext cx="11243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Simple model</a:t>
                </a:r>
                <a:r>
                  <a:rPr lang="en-US" sz="2400" dirty="0"/>
                  <a:t>: sparse regression with a diagonal linear network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3" y="1015934"/>
                <a:ext cx="11243263" cy="461665"/>
              </a:xfrm>
              <a:prstGeom prst="rect">
                <a:avLst/>
              </a:prstGeom>
              <a:blipFill>
                <a:blip r:embed="rId2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9049" y="6423563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15</a:t>
            </a:fld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80AB7-1761-1114-7698-7A8B90B4C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09" y="1630943"/>
            <a:ext cx="3217223" cy="414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9F9DBB-5CFE-619F-46DF-A9214AAF0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071" y="1500828"/>
            <a:ext cx="4606178" cy="7144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277CF5-1CC8-0AB2-300C-5A6B819761F4}"/>
                  </a:ext>
                </a:extLst>
              </p:cNvPr>
              <p:cNvSpPr txBox="1"/>
              <p:nvPr/>
            </p:nvSpPr>
            <p:spPr>
              <a:xfrm>
                <a:off x="4330419" y="1646112"/>
                <a:ext cx="30836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CH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H" sz="20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CH" sz="2000" dirty="0"/>
                  <a:t>: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277CF5-1CC8-0AB2-300C-5A6B81976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419" y="1646112"/>
                <a:ext cx="3083665" cy="400110"/>
              </a:xfrm>
              <a:prstGeom prst="rect">
                <a:avLst/>
              </a:prstGeom>
              <a:blipFill>
                <a:blip r:embed="rId5"/>
                <a:stretch>
                  <a:fillRect l="-1639" t="-6061" r="-1639" b="-2424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AAF440-0561-FE49-586F-13CE7D58F4E1}"/>
                  </a:ext>
                </a:extLst>
              </p:cNvPr>
              <p:cNvSpPr txBox="1"/>
              <p:nvPr/>
            </p:nvSpPr>
            <p:spPr>
              <a:xfrm>
                <a:off x="546265" y="2215256"/>
                <a:ext cx="11585984" cy="908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CH" sz="2400" dirty="0"/>
                  <a:t>For appropriate adaptive sharpness with </a:t>
                </a:r>
                <a:br>
                  <a:rPr lang="en-CH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rad>
                  </m:oMath>
                </a14:m>
                <a:r>
                  <a:rPr lang="en-CH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H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rad>
                  </m:oMath>
                </a14:m>
                <a:r>
                  <a:rPr lang="en-CH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CH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AAF440-0561-FE49-586F-13CE7D58F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65" y="2215256"/>
                <a:ext cx="11585984" cy="908903"/>
              </a:xfrm>
              <a:prstGeom prst="rect">
                <a:avLst/>
              </a:prstGeom>
              <a:blipFill>
                <a:blip r:embed="rId6"/>
                <a:stretch>
                  <a:fillRect l="-767" t="-5556" b="-1388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D604B875-16B3-34FF-532B-1B4CA908C7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2" y="3606817"/>
            <a:ext cx="10071984" cy="8087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B93495-3F83-11F7-544D-E1D92342C33C}"/>
                  </a:ext>
                </a:extLst>
              </p:cNvPr>
              <p:cNvSpPr txBox="1"/>
              <p:nvPr/>
            </p:nvSpPr>
            <p:spPr>
              <a:xfrm>
                <a:off x="546265" y="3198167"/>
                <a:ext cx="116044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CH" sz="2400" dirty="0"/>
                  <a:t>     we get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CH" sz="2400" dirty="0"/>
                  <a:t> that different sharpness definitions capture </a:t>
                </a:r>
                <a:r>
                  <a:rPr lang="en-CH" sz="2400" b="1" dirty="0"/>
                  <a:t>totally</a:t>
                </a:r>
                <a:r>
                  <a:rPr lang="en-CH" sz="2400" dirty="0"/>
                  <a:t> </a:t>
                </a:r>
                <a:r>
                  <a:rPr lang="en-CH" sz="2400" b="1" dirty="0"/>
                  <a:t>different quantities</a:t>
                </a:r>
                <a:r>
                  <a:rPr lang="en-CH" sz="2400" dirty="0"/>
                  <a:t>: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B93495-3F83-11F7-544D-E1D92342C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65" y="3198167"/>
                <a:ext cx="11604459" cy="461665"/>
              </a:xfrm>
              <a:prstGeom prst="rect">
                <a:avLst/>
              </a:prstGeom>
              <a:blipFill>
                <a:blip r:embed="rId8"/>
                <a:stretch>
                  <a:fillRect t="-8333" r="-109" b="-3333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B96C43-F310-CA74-1DCA-D3398C7CA955}"/>
                  </a:ext>
                </a:extLst>
              </p:cNvPr>
              <p:cNvSpPr txBox="1"/>
              <p:nvPr/>
            </p:nvSpPr>
            <p:spPr>
              <a:xfrm>
                <a:off x="546266" y="4576697"/>
                <a:ext cx="11044052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CH" sz="2400" dirty="0"/>
                  <a:t>However, we know apriori that for sparse regression only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H"/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H" sz="2400" dirty="0"/>
                  <a:t> is the right quantity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CH" sz="200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CH" sz="2400" dirty="0"/>
                  <a:t>Thus, only a very specific sharpness definition </a:t>
                </a:r>
                <a:r>
                  <a:rPr lang="en-CH" sz="2400" i="1" dirty="0"/>
                  <a:t>for this given problem</a:t>
                </a:r>
                <a:r>
                  <a:rPr lang="en-CH" sz="2400" dirty="0"/>
                  <a:t> can explain generalization</a:t>
                </a:r>
                <a:endParaRPr lang="en-CH" sz="2400" i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B96C43-F310-CA74-1DCA-D3398C7CA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66" y="4576697"/>
                <a:ext cx="11044052" cy="1508105"/>
              </a:xfrm>
              <a:prstGeom prst="rect">
                <a:avLst/>
              </a:prstGeom>
              <a:blipFill>
                <a:blip r:embed="rId9"/>
                <a:stretch>
                  <a:fillRect l="-805" t="-39167" b="-75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83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336926" y="185566"/>
            <a:ext cx="1126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can go wrong with the sharpness definition?</a:t>
            </a:r>
            <a:endParaRPr lang="en-CH" sz="3200" b="1" dirty="0">
              <a:highlight>
                <a:srgbClr val="FFFF00"/>
              </a:highlight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16</a:t>
            </a:fld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CD255C-C00C-D48C-33A6-58A7ADD2EB82}"/>
              </a:ext>
            </a:extLst>
          </p:cNvPr>
          <p:cNvSpPr txBox="1"/>
          <p:nvPr/>
        </p:nvSpPr>
        <p:spPr>
          <a:xfrm>
            <a:off x="597229" y="3941779"/>
            <a:ext cx="111227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Our analysis suggests that sharpness </a:t>
            </a:r>
            <a:r>
              <a:rPr lang="en-GB" sz="2400" b="1" dirty="0"/>
              <a:t>can be </a:t>
            </a:r>
            <a:r>
              <a:rPr lang="en-GB" sz="2400" dirty="0"/>
              <a:t>the right quantity </a:t>
            </a:r>
            <a:br>
              <a:rPr lang="en-GB" sz="2400" dirty="0"/>
            </a:b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However, choosing the right definition of sharpness requires a </a:t>
            </a:r>
            <a:r>
              <a:rPr lang="en-GB" sz="2400" b="1" dirty="0"/>
              <a:t>precise understanding of the data and how it interacts with the architecture </a:t>
            </a:r>
            <a:br>
              <a:rPr lang="en-GB" sz="2400" b="1" dirty="0"/>
            </a:br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This is obviously challenging beyond toy models!</a:t>
            </a:r>
            <a:endParaRPr lang="en-CH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A2AEAE-5E80-00AA-0E5B-F3EFB97C6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6" y="1541717"/>
            <a:ext cx="11734707" cy="19844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A679E3-1459-AF3D-7D95-18F700BDCA50}"/>
              </a:ext>
            </a:extLst>
          </p:cNvPr>
          <p:cNvSpPr txBox="1"/>
          <p:nvPr/>
        </p:nvSpPr>
        <p:spPr>
          <a:xfrm>
            <a:off x="597229" y="959849"/>
            <a:ext cx="11006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2400" b="1" dirty="0"/>
              <a:t>Empirical validation: a bunch of diagonal linear nets trained with different LR and init</a:t>
            </a:r>
          </a:p>
        </p:txBody>
      </p:sp>
    </p:spTree>
    <p:extLst>
      <p:ext uri="{BB962C8B-B14F-4D97-AF65-F5344CB8AC3E}">
        <p14:creationId xmlns:p14="http://schemas.microsoft.com/office/powerpoint/2010/main" val="28964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336926" y="185566"/>
            <a:ext cx="1126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Note: lots of experiments in the appendix</a:t>
            </a:r>
            <a:endParaRPr lang="en-CH" sz="3200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17</a:t>
            </a:fld>
            <a:endParaRPr lang="en-IE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D88FB96-85CB-E0A0-1A39-1E37FE485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10" y="770341"/>
            <a:ext cx="5820064" cy="54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D4051A-CC78-AE83-B55B-E8FF14F41C3D}"/>
                  </a:ext>
                </a:extLst>
              </p:cNvPr>
              <p:cNvSpPr txBox="1"/>
              <p:nvPr/>
            </p:nvSpPr>
            <p:spPr>
              <a:xfrm>
                <a:off x="306431" y="1376581"/>
                <a:ext cx="575907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CH" sz="2400" dirty="0"/>
                  <a:t>We tried many-many sharpness definitions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H" sz="2400" dirty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CH" sz="2400" dirty="0"/>
                  <a:t> norms, avg- vs. worst-case, with/without normalization, adaptive vs. non-adaptive sharpness)</a:t>
                </a:r>
                <a:br>
                  <a:rPr lang="en-CH" sz="2400" dirty="0"/>
                </a:br>
                <a:endParaRPr lang="en-CH" sz="240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CH" sz="2400" b="1" dirty="0"/>
                  <a:t>50+ pages of appendix!</a:t>
                </a:r>
                <a:br>
                  <a:rPr lang="en-CH" sz="2400" b="1" dirty="0"/>
                </a:br>
                <a:endParaRPr lang="en-CH" sz="2400" b="1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CH" sz="2400" dirty="0"/>
                  <a:t>We hope we answered the question comprehensively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D4051A-CC78-AE83-B55B-E8FF14F41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31" y="1376581"/>
                <a:ext cx="5759074" cy="3416320"/>
              </a:xfrm>
              <a:prstGeom prst="rect">
                <a:avLst/>
              </a:prstGeom>
              <a:blipFill>
                <a:blip r:embed="rId3"/>
                <a:stretch>
                  <a:fillRect l="-1542" t="-1481" b="-296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5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Outlook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1DA68-CB3F-B541-B3B4-BE3FEFEBE500}"/>
              </a:ext>
            </a:extLst>
          </p:cNvPr>
          <p:cNvSpPr txBox="1"/>
          <p:nvPr/>
        </p:nvSpPr>
        <p:spPr>
          <a:xfrm>
            <a:off x="83298" y="1125219"/>
            <a:ext cx="114076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Is it even possible to have a </a:t>
            </a:r>
            <a:r>
              <a:rPr lang="en-US" sz="2400" b="1" dirty="0"/>
              <a:t>single measure</a:t>
            </a:r>
            <a:r>
              <a:rPr lang="en-US" sz="2400" dirty="0"/>
              <a:t> that would be causally related to  generalization?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 think it’s highly unlikely and too good to be true (as the DLN example illustrates: this depends a lot on the data distribution)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But: there are some creative proposals like computing disagreement on unlabeled data which correlates pretty well with generalization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However, for this, we need at least a small amount of </a:t>
            </a:r>
            <a:r>
              <a:rPr lang="en-US" sz="2400" i="1" dirty="0"/>
              <a:t>unseen unlabeled data</a:t>
            </a:r>
            <a:r>
              <a:rPr lang="en-US" sz="2400" dirty="0"/>
              <a:t>… then why not assuming that we have unseen </a:t>
            </a:r>
            <a:r>
              <a:rPr lang="en-US" sz="2400" i="1" dirty="0"/>
              <a:t>labeled</a:t>
            </a:r>
            <a:r>
              <a:rPr lang="en-US" sz="2400" dirty="0"/>
              <a:t> data?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Regarding the success of sharpness-aware minimization: it must be a combination of sharpness with some implicit bias of (S)GD that we don’t quite understand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18</a:t>
            </a:fld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047310-BDCF-A831-70F5-4A501D5A7C6B}"/>
              </a:ext>
            </a:extLst>
          </p:cNvPr>
          <p:cNvSpPr txBox="1"/>
          <p:nvPr/>
        </p:nvSpPr>
        <p:spPr>
          <a:xfrm>
            <a:off x="4440001" y="5762919"/>
            <a:ext cx="3311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highlight>
                  <a:srgbClr val="FFFF00"/>
                </a:highlight>
              </a:rPr>
              <a:t>Happy to discuss more :)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4653B4-D572-E375-4F63-BE0DF22162B4}"/>
              </a:ext>
            </a:extLst>
          </p:cNvPr>
          <p:cNvSpPr txBox="1"/>
          <p:nvPr/>
        </p:nvSpPr>
        <p:spPr>
          <a:xfrm>
            <a:off x="3043881" y="5171234"/>
            <a:ext cx="6104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highlight>
                  <a:srgbClr val="FFFF00"/>
                </a:highlight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9722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1423257" y="1162951"/>
            <a:ext cx="9345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highlight>
                  <a:srgbClr val="FFFF00"/>
                </a:highlight>
              </a:rPr>
              <a:t>Big picture: understanding the generalization puzzle </a:t>
            </a:r>
            <a:br>
              <a:rPr lang="en-CH" sz="3200" b="1" dirty="0">
                <a:highlight>
                  <a:srgbClr val="FFFF00"/>
                </a:highlight>
              </a:rPr>
            </a:br>
            <a:r>
              <a:rPr lang="en-CH" sz="3200" b="1" dirty="0">
                <a:highlight>
                  <a:srgbClr val="FFFF00"/>
                </a:highlight>
              </a:rPr>
              <a:t>in overparametrized deep learning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</a:t>
            </a:fld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F081B4-7E80-E0E0-6A8E-84343D9FFF30}"/>
              </a:ext>
            </a:extLst>
          </p:cNvPr>
          <p:cNvSpPr txBox="1"/>
          <p:nvPr/>
        </p:nvSpPr>
        <p:spPr>
          <a:xfrm>
            <a:off x="981297" y="2703824"/>
            <a:ext cx="1050966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/>
              <a:t>Different global minima can generalize very differently</a:t>
            </a:r>
            <a:br>
              <a:rPr lang="en-GB" sz="2600" dirty="0"/>
            </a:br>
            <a:r>
              <a:rPr lang="en-GB" dirty="0"/>
              <a:t>e.g., see “</a:t>
            </a:r>
            <a:r>
              <a:rPr lang="en-GB" i="1" dirty="0"/>
              <a:t>Bad Global Minima Exist and SGD Can Reach Them</a:t>
            </a:r>
            <a:r>
              <a:rPr lang="en-GB" dirty="0"/>
              <a:t>” (Liu et al. NeurIPS’19)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What </a:t>
            </a:r>
            <a:r>
              <a:rPr lang="en-GB" sz="2600" b="1" dirty="0"/>
              <a:t>measure</a:t>
            </a:r>
            <a:r>
              <a:rPr lang="en-GB" sz="2600" dirty="0"/>
              <a:t> </a:t>
            </a:r>
            <a:r>
              <a:rPr lang="en-GB" sz="2600" i="1" dirty="0"/>
              <a:t>computed on the training set</a:t>
            </a:r>
            <a:r>
              <a:rPr lang="en-GB" sz="2600" dirty="0"/>
              <a:t> can distinguish the minima which generalize well?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Can we figure this measure and optimize it for training? (+ use it as a tool to understand the generalization puzzle)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H" sz="2600" dirty="0"/>
          </a:p>
        </p:txBody>
      </p:sp>
    </p:spTree>
    <p:extLst>
      <p:ext uri="{BB962C8B-B14F-4D97-AF65-F5344CB8AC3E}">
        <p14:creationId xmlns:p14="http://schemas.microsoft.com/office/powerpoint/2010/main" val="58149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271350" y="316150"/>
            <a:ext cx="1164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Relation of these findings to methods that opimize sharpness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1DA68-CB3F-B541-B3B4-BE3FEFEBE500}"/>
              </a:ext>
            </a:extLst>
          </p:cNvPr>
          <p:cNvSpPr txBox="1"/>
          <p:nvPr/>
        </p:nvSpPr>
        <p:spPr>
          <a:xfrm>
            <a:off x="247697" y="1310532"/>
            <a:ext cx="11243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SAM minimizes worst-case sharpness during training. Randomized smoothing / Anti-PGD optimizes average-case sharpness.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Must be an implicit bias! We need to analyze the whole training dynamics of SAM, not just the end point at a minimum.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New paper on that: </a:t>
            </a:r>
            <a:r>
              <a:rPr lang="en-US" sz="2400" dirty="0">
                <a:hlinkClick r:id="rId2"/>
              </a:rPr>
              <a:t>SAM operates far from home: eigenvalue regularization as a dynamical phenomenon</a:t>
            </a:r>
            <a:r>
              <a:rPr lang="en-US" sz="2400" dirty="0"/>
              <a:t> (</a:t>
            </a:r>
            <a:r>
              <a:rPr lang="en-US" sz="2400" dirty="0" err="1"/>
              <a:t>arXiv</a:t>
            </a:r>
            <a:r>
              <a:rPr lang="en-US" sz="2400" dirty="0"/>
              <a:t>, Feb 2023)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93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271350" y="316150"/>
            <a:ext cx="1164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Backup slides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/>
              <p:nvPr/>
            </p:nvSpPr>
            <p:spPr>
              <a:xfrm>
                <a:off x="247697" y="1310532"/>
                <a:ext cx="11243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any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400" dirty="0"/>
                  <a:t>, we have: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97" y="1310532"/>
                <a:ext cx="11243263" cy="461665"/>
              </a:xfrm>
              <a:prstGeom prst="rect">
                <a:avLst/>
              </a:prstGeom>
              <a:blipFill>
                <a:blip r:embed="rId2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20</a:t>
            </a:fld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9FA87-F1F1-88AD-6F2E-E17F33840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78" y="2044947"/>
            <a:ext cx="72009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4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Prior work: finding such measures is actually not easy!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/>
              <p:nvPr/>
            </p:nvSpPr>
            <p:spPr>
              <a:xfrm>
                <a:off x="142504" y="983391"/>
                <a:ext cx="5427023" cy="5047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b="1" dirty="0"/>
                  <a:t>Main ref</a:t>
                </a:r>
                <a:r>
                  <a:rPr lang="en-US" sz="2300" dirty="0"/>
                  <a:t>: “</a:t>
                </a:r>
                <a:r>
                  <a:rPr lang="en-US" sz="2300" i="1" dirty="0"/>
                  <a:t>Fantastic Generalization Measures and Where to Find Them</a:t>
                </a:r>
                <a:r>
                  <a:rPr lang="en-US" sz="2300" dirty="0"/>
                  <a:t>” (Jiang et al., ICLR’20) which highlights </a:t>
                </a:r>
                <a:r>
                  <a:rPr lang="en-US" sz="2300" b="1" dirty="0"/>
                  <a:t>sharpness</a:t>
                </a:r>
                <a:r>
                  <a:rPr lang="en-US" sz="2300" dirty="0"/>
                  <a:t> as a promising measure</a:t>
                </a:r>
                <a:br>
                  <a:rPr lang="en-US" sz="2300" dirty="0"/>
                </a:br>
                <a:endParaRPr lang="en-US" sz="23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/>
                  <a:t>What can we expect from such measure: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300" b="1" dirty="0"/>
                  <a:t>Causal relation</a:t>
                </a:r>
                <a:r>
                  <a:rPr lang="en-US" sz="2300" dirty="0"/>
                  <a:t>: smaller measure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300" dirty="0"/>
                  <a:t> better generalization (universally)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300" b="1" dirty="0"/>
                  <a:t>Correlation</a:t>
                </a:r>
                <a:r>
                  <a:rPr lang="en-US" sz="2300" dirty="0"/>
                  <a:t>: smaller measure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300" dirty="0"/>
                  <a:t> better generalization (but there may exist counterexamples)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300" b="1" dirty="0"/>
                  <a:t>Sufficient but not necessary</a:t>
                </a:r>
                <a:r>
                  <a:rPr lang="en-US" sz="2300" dirty="0"/>
                  <a:t>: small measure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300" dirty="0"/>
                  <a:t> good generalization; large measure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300" dirty="0"/>
                  <a:t> can’t say anything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04" y="983391"/>
                <a:ext cx="5427023" cy="5047536"/>
              </a:xfrm>
              <a:prstGeom prst="rect">
                <a:avLst/>
              </a:prstGeom>
              <a:blipFill>
                <a:blip r:embed="rId3"/>
                <a:stretch>
                  <a:fillRect l="-1402" t="-1005" r="-2336" b="-175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2</a:t>
            </a:fld>
            <a:endParaRPr lang="en-I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79F76-76AB-796D-F46A-4594A79C0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152" y="1115724"/>
            <a:ext cx="6539344" cy="48330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C4435F-9BD9-CFFF-41A2-2F28ACD87B6B}"/>
              </a:ext>
            </a:extLst>
          </p:cNvPr>
          <p:cNvSpPr txBox="1"/>
          <p:nvPr/>
        </p:nvSpPr>
        <p:spPr>
          <a:xfrm>
            <a:off x="142504" y="6055580"/>
            <a:ext cx="1185157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We will focus on </a:t>
            </a:r>
            <a:r>
              <a:rPr lang="en-US" sz="2300" b="1" dirty="0"/>
              <a:t>2. </a:t>
            </a:r>
            <a:r>
              <a:rPr lang="en-US" sz="2300" dirty="0"/>
              <a:t>and </a:t>
            </a:r>
            <a:r>
              <a:rPr lang="en-US" sz="2300" b="1" dirty="0"/>
              <a:t>3. </a:t>
            </a:r>
            <a:r>
              <a:rPr lang="en-US" sz="2300" dirty="0"/>
              <a:t>showing they don’t hold for </a:t>
            </a:r>
            <a:r>
              <a:rPr lang="en-US" sz="2300" b="1" dirty="0"/>
              <a:t>sharpness</a:t>
            </a:r>
            <a:r>
              <a:rPr lang="en-US" sz="2300" dirty="0"/>
              <a:t> (this will also rule out </a:t>
            </a:r>
            <a:r>
              <a:rPr lang="en-US" sz="2300" b="1" dirty="0"/>
              <a:t>1.</a:t>
            </a:r>
            <a:r>
              <a:rPr lang="en-US" sz="2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212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2686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Flat vs. sharp minima: intuition</a:t>
            </a:r>
            <a:endParaRPr lang="en-CH" sz="3200" b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1DA68-CB3F-B541-B3B4-BE3FEFEBE500}"/>
              </a:ext>
            </a:extLst>
          </p:cNvPr>
          <p:cNvSpPr txBox="1"/>
          <p:nvPr/>
        </p:nvSpPr>
        <p:spPr>
          <a:xfrm>
            <a:off x="443912" y="949327"/>
            <a:ext cx="112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Popular intuition</a:t>
            </a:r>
            <a:r>
              <a:rPr lang="en-US" sz="2400" dirty="0"/>
              <a:t>: the test loss will be close to the training loss for a flat minimum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3</a:t>
            </a:fld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26AACD-69AC-404B-A1B7-EEF0AADCD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8" y="1452869"/>
            <a:ext cx="9663217" cy="35098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1D0130-0C58-7C4A-8623-96CE295DD58E}"/>
              </a:ext>
            </a:extLst>
          </p:cNvPr>
          <p:cNvSpPr txBox="1"/>
          <p:nvPr/>
        </p:nvSpPr>
        <p:spPr>
          <a:xfrm>
            <a:off x="1401685" y="4962727"/>
            <a:ext cx="9663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dirty="0"/>
              <a:t>Source: “</a:t>
            </a:r>
            <a:r>
              <a:rPr lang="en-GB" sz="1600" i="1" dirty="0"/>
              <a:t>On Large-Batch Training for Deep Learning: Generalization Gap and Sharp Minima</a:t>
            </a:r>
            <a:r>
              <a:rPr lang="en-CH" sz="1600" dirty="0"/>
              <a:t>” (</a:t>
            </a:r>
            <a:r>
              <a:rPr lang="en-US" sz="1600" dirty="0"/>
              <a:t>Keskar et al., ICLR’17)</a:t>
            </a:r>
            <a:endParaRPr lang="en-CH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26D7FE-DA45-5648-B2A4-9AE3C3E90CD4}"/>
              </a:ext>
            </a:extLst>
          </p:cNvPr>
          <p:cNvSpPr txBox="1"/>
          <p:nvPr/>
        </p:nvSpPr>
        <p:spPr>
          <a:xfrm>
            <a:off x="443911" y="5416588"/>
            <a:ext cx="11243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Keskar et al., ICLR’17</a:t>
            </a:r>
            <a:r>
              <a:rPr lang="en-US" sz="2400" dirty="0"/>
              <a:t>: small-batch SGD converges to flat minima unlike large-batch SGD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Sharpness also received renewed interest with the </a:t>
            </a:r>
            <a:r>
              <a:rPr lang="en-US" sz="2400" b="1" dirty="0"/>
              <a:t>Edge of Stability</a:t>
            </a:r>
            <a:r>
              <a:rPr lang="en-US" sz="2400" dirty="0"/>
              <a:t> phenomenon and the empirical success of </a:t>
            </a:r>
            <a:r>
              <a:rPr lang="en-US" sz="2400" b="1" dirty="0"/>
              <a:t>Sharpness-Aware Minimization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175694-F621-8A4B-529C-2529C5DCE8D4}"/>
              </a:ext>
            </a:extLst>
          </p:cNvPr>
          <p:cNvSpPr txBox="1"/>
          <p:nvPr/>
        </p:nvSpPr>
        <p:spPr>
          <a:xfrm>
            <a:off x="8895919" y="2146659"/>
            <a:ext cx="14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/>
              <a:t>(can be OOD)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7910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2686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Flat vs. sharp minima: theory</a:t>
            </a:r>
            <a:endParaRPr lang="en-CH" sz="3200" b="1" dirty="0">
              <a:highlight>
                <a:srgbClr val="FFFF00"/>
              </a:highlight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4</a:t>
            </a:fld>
            <a:endParaRPr lang="en-I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4F4178-0534-BB5C-58CB-55A8B937D414}"/>
              </a:ext>
            </a:extLst>
          </p:cNvPr>
          <p:cNvGrpSpPr/>
          <p:nvPr/>
        </p:nvGrpSpPr>
        <p:grpSpPr>
          <a:xfrm>
            <a:off x="4350326" y="3064205"/>
            <a:ext cx="3087586" cy="1689349"/>
            <a:chOff x="4421578" y="3836101"/>
            <a:chExt cx="3087586" cy="168934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4570BFD-6D84-F9C5-910B-62A832DDE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74" t="1023" r="89825" b="87166"/>
            <a:stretch/>
          </p:blipFill>
          <p:spPr>
            <a:xfrm>
              <a:off x="4421578" y="3970764"/>
              <a:ext cx="1674422" cy="155468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8BAEFFA-67B6-786E-84D9-E3E654448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3942" r="18124" b="87166"/>
            <a:stretch/>
          </p:blipFill>
          <p:spPr>
            <a:xfrm>
              <a:off x="6096000" y="3836101"/>
              <a:ext cx="1413164" cy="168934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BCF33F8-5714-910E-80F0-245FED5C5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533" y="1359278"/>
            <a:ext cx="9025448" cy="9326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CA3D4B-C2A7-DC87-98C1-BA2B45A8D923}"/>
              </a:ext>
            </a:extLst>
          </p:cNvPr>
          <p:cNvSpPr txBox="1"/>
          <p:nvPr/>
        </p:nvSpPr>
        <p:spPr>
          <a:xfrm>
            <a:off x="468652" y="2588822"/>
            <a:ext cx="10047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But they can be often of limited use as illustrated well by </a:t>
            </a:r>
            <a:r>
              <a:rPr lang="en-US" sz="2400" dirty="0">
                <a:hlinkClick r:id="rId4"/>
              </a:rPr>
              <a:t>Jiang et al., ICLR’20</a:t>
            </a:r>
            <a:endParaRPr lang="en-CH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9F03DF-5AEF-59CB-6554-17CEFEF929EB}"/>
              </a:ext>
            </a:extLst>
          </p:cNvPr>
          <p:cNvSpPr txBox="1"/>
          <p:nvPr/>
        </p:nvSpPr>
        <p:spPr>
          <a:xfrm>
            <a:off x="443912" y="973077"/>
            <a:ext cx="112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are generalization bounds based on </a:t>
            </a:r>
            <a:r>
              <a:rPr lang="en-US" sz="2400" b="1" dirty="0"/>
              <a:t>sharpness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FAC8DC-2620-7A2B-C4BE-072B9C2D7CFB}"/>
                  </a:ext>
                </a:extLst>
              </p:cNvPr>
              <p:cNvSpPr txBox="1"/>
              <p:nvPr/>
            </p:nvSpPr>
            <p:spPr>
              <a:xfrm>
                <a:off x="468652" y="5008798"/>
                <a:ext cx="114066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exist networks for which these bounds can be quite tight (</a:t>
                </a:r>
                <a:r>
                  <a:rPr lang="en-US" sz="2400" dirty="0">
                    <a:hlinkClick r:id="rId5"/>
                  </a:rPr>
                  <a:t>Lotfi et al., NeurIPS’22</a:t>
                </a:r>
                <a:r>
                  <a:rPr lang="en-US" sz="2400" dirty="0"/>
                  <a:t>), this doesn’t apply to all possible networks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b="1" dirty="0"/>
                  <a:t>these quantities are not necessarily meaningful to solve the generalization puzzle</a:t>
                </a:r>
                <a:endParaRPr lang="en-CH" sz="2400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FAC8DC-2620-7A2B-C4BE-072B9C2D7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52" y="5008798"/>
                <a:ext cx="11406673" cy="1200329"/>
              </a:xfrm>
              <a:prstGeom prst="rect">
                <a:avLst/>
              </a:prstGeom>
              <a:blipFill>
                <a:blip r:embed="rId6"/>
                <a:stretch>
                  <a:fillRect l="-667" t="-4167" b="-937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28DD7C2-68CE-5EAB-0BCC-F08CFD454D5E}"/>
              </a:ext>
            </a:extLst>
          </p:cNvPr>
          <p:cNvSpPr txBox="1"/>
          <p:nvPr/>
        </p:nvSpPr>
        <p:spPr>
          <a:xfrm>
            <a:off x="1793173" y="2148628"/>
            <a:ext cx="2346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/>
              <a:t>p</a:t>
            </a:r>
            <a:r>
              <a:rPr lang="en-CH" sz="1600" dirty="0"/>
              <a:t>erturbed population loss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F2FD25-DFAC-C0C3-7F32-7B054B837E46}"/>
              </a:ext>
            </a:extLst>
          </p:cNvPr>
          <p:cNvSpPr txBox="1"/>
          <p:nvPr/>
        </p:nvSpPr>
        <p:spPr>
          <a:xfrm>
            <a:off x="4698673" y="2164301"/>
            <a:ext cx="2077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/>
              <a:t>p</a:t>
            </a:r>
            <a:r>
              <a:rPr lang="en-CH" sz="1600" dirty="0"/>
              <a:t>erturbed training loss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D7B098-0A62-DD2D-EE44-596965A56361}"/>
              </a:ext>
            </a:extLst>
          </p:cNvPr>
          <p:cNvSpPr txBox="1"/>
          <p:nvPr/>
        </p:nvSpPr>
        <p:spPr>
          <a:xfrm>
            <a:off x="7335190" y="2160503"/>
            <a:ext cx="4140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/>
              <a:t>term that depends on the scale of the predictor</a:t>
            </a:r>
            <a:endParaRPr lang="en-CH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2E5F08-3FF0-FA9F-CCD1-3BC795080ED5}"/>
              </a:ext>
            </a:extLst>
          </p:cNvPr>
          <p:cNvSpPr txBox="1"/>
          <p:nvPr/>
        </p:nvSpPr>
        <p:spPr>
          <a:xfrm>
            <a:off x="7459756" y="3638042"/>
            <a:ext cx="38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τ</a:t>
            </a:r>
            <a:r>
              <a:rPr lang="en-US" dirty="0"/>
              <a:t> = </a:t>
            </a:r>
            <a:r>
              <a:rPr lang="en-GB" dirty="0"/>
              <a:t>rank c</a:t>
            </a:r>
            <a:r>
              <a:rPr lang="en-CH" dirty="0"/>
              <a:t>orrelation </a:t>
            </a:r>
            <a:r>
              <a:rPr lang="en-GB" dirty="0"/>
              <a:t>c</a:t>
            </a:r>
            <a:r>
              <a:rPr lang="en-CH" dirty="0"/>
              <a:t>oefficient: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64A6B1B-6C79-0CDF-9EE0-BC2A496939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5750" y="3963768"/>
            <a:ext cx="3814948" cy="56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Problems with the standard sharpness definitions</a:t>
            </a:r>
            <a:endParaRPr lang="en-CH" sz="3200" b="1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/>
              <p:nvPr/>
            </p:nvSpPr>
            <p:spPr>
              <a:xfrm>
                <a:off x="476560" y="3160527"/>
                <a:ext cx="10964317" cy="2938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Main problem (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Dinh</a:t>
                </a:r>
                <a:r>
                  <a:rPr lang="en-US" sz="2400" dirty="0">
                    <a:solidFill>
                      <a:srgbClr val="0070C0"/>
                    </a:solidFill>
                  </a:rPr>
                  <a:t> et al., ICML’17</a:t>
                </a:r>
                <a:r>
                  <a:rPr lang="en-US" sz="2400" dirty="0"/>
                  <a:t>): lack of invariance to </a:t>
                </a:r>
                <a:r>
                  <a:rPr lang="en-US" sz="2400" dirty="0" err="1"/>
                  <a:t>layerwise</a:t>
                </a:r>
                <a:r>
                  <a:rPr lang="en-US" sz="2400" dirty="0"/>
                  <a:t> rescaling: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𝑾𝒙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𝑾𝒙</m:t>
                        </m:r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(for a homogeneous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)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 same network but with different sharpness!</a:t>
                </a:r>
                <a:endParaRPr lang="en-US" dirty="0"/>
              </a:p>
              <a:p>
                <a:br>
                  <a:rPr lang="en-US" sz="1600" dirty="0"/>
                </a:br>
                <a:endParaRPr lang="en-US" sz="1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However, this is pretty easy to fix: </a:t>
                </a:r>
                <a:r>
                  <a:rPr lang="en-GB" sz="2400" b="1" dirty="0"/>
                  <a:t>adaptive sharpness </a:t>
                </a:r>
                <a:r>
                  <a:rPr lang="en-GB" sz="2400" dirty="0"/>
                  <a:t>is invariant to such rescaling and is reported to correlate better with generalization</a:t>
                </a:r>
                <a:br>
                  <a:rPr lang="en-GB" sz="2400" dirty="0"/>
                </a:br>
                <a:r>
                  <a:rPr lang="en-GB" sz="1600" dirty="0"/>
                  <a:t>“</a:t>
                </a:r>
                <a:r>
                  <a:rPr lang="en-GB" sz="1600" i="1" dirty="0"/>
                  <a:t>ASAM: Adaptive Sharpness-Aware Minimization for Scale-Invariant Learning of Deep Neural Networks</a:t>
                </a:r>
                <a:r>
                  <a:rPr lang="en-GB" sz="1600" dirty="0"/>
                  <a:t>” (Kwon et al., ICML’21)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01DA68-CB3F-B541-B3B4-BE3FEFEBE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60" y="3160527"/>
                <a:ext cx="10964317" cy="2938368"/>
              </a:xfrm>
              <a:prstGeom prst="rect">
                <a:avLst/>
              </a:prstGeom>
              <a:blipFill>
                <a:blip r:embed="rId2"/>
                <a:stretch>
                  <a:fillRect l="-694" t="-171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5</a:t>
            </a:fld>
            <a:endParaRPr lang="en-I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74E994-56B2-5242-8D5C-CCDEAA4907D5}"/>
              </a:ext>
            </a:extLst>
          </p:cNvPr>
          <p:cNvGrpSpPr/>
          <p:nvPr/>
        </p:nvGrpSpPr>
        <p:grpSpPr>
          <a:xfrm>
            <a:off x="913988" y="900924"/>
            <a:ext cx="4473352" cy="1609444"/>
            <a:chOff x="913988" y="900924"/>
            <a:chExt cx="4473352" cy="16094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70750A-B2C9-8149-B8F6-70900C3B99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93"/>
            <a:stretch/>
          </p:blipFill>
          <p:spPr>
            <a:xfrm>
              <a:off x="913988" y="900924"/>
              <a:ext cx="4473352" cy="109224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0DB4579-C972-6248-97FF-6B0A47A8352C}"/>
                </a:ext>
              </a:extLst>
            </p:cNvPr>
            <p:cNvSpPr txBox="1"/>
            <p:nvPr/>
          </p:nvSpPr>
          <p:spPr>
            <a:xfrm>
              <a:off x="2089989" y="1864037"/>
              <a:ext cx="21213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dirty="0"/>
                <a:t>Keskar et al., ICLR’17</a:t>
              </a:r>
              <a:br>
                <a:rPr lang="en-CH" dirty="0"/>
              </a:br>
              <a:r>
                <a:rPr lang="en-CH" dirty="0"/>
                <a:t>+ many other papers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A3DC7B-3BFC-D04E-9CA2-4CA6E41DED4E}"/>
              </a:ext>
            </a:extLst>
          </p:cNvPr>
          <p:cNvGrpSpPr/>
          <p:nvPr/>
        </p:nvGrpSpPr>
        <p:grpSpPr>
          <a:xfrm>
            <a:off x="5600288" y="1238388"/>
            <a:ext cx="2575129" cy="1525434"/>
            <a:chOff x="6172631" y="1216213"/>
            <a:chExt cx="2575129" cy="15254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64BBA8E-6099-7549-9552-F42A35C44AFD}"/>
                    </a:ext>
                  </a:extLst>
                </p:cNvPr>
                <p:cNvSpPr txBox="1"/>
                <p:nvPr/>
              </p:nvSpPr>
              <p:spPr>
                <a:xfrm>
                  <a:off x="6471687" y="1216213"/>
                  <a:ext cx="203722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H" sz="2400" dirty="0"/>
                </a:p>
              </p:txBody>
            </p:sp>
          </mc:Choice>
          <mc:Fallback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64BBA8E-6099-7549-9552-F42A35C44A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1687" y="1216213"/>
                  <a:ext cx="2037224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621" b="-2162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C6C2F8-4F28-E348-B530-F1D9FCA00876}"/>
                </a:ext>
              </a:extLst>
            </p:cNvPr>
            <p:cNvSpPr txBox="1"/>
            <p:nvPr/>
          </p:nvSpPr>
          <p:spPr>
            <a:xfrm>
              <a:off x="6172631" y="1818317"/>
              <a:ext cx="25751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dirty="0"/>
                <a:t>Keskar et al., ICLR’17,</a:t>
              </a:r>
              <a:br>
                <a:rPr lang="en-CH" dirty="0"/>
              </a:br>
              <a:r>
                <a:rPr lang="en-CH" dirty="0"/>
                <a:t>Damian et al., NeurIPS’21</a:t>
              </a:r>
              <a:br>
                <a:rPr lang="en-CH" dirty="0"/>
              </a:br>
              <a:r>
                <a:rPr lang="en-CH" dirty="0"/>
                <a:t>+ many other papers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7DEE9-6C72-7C46-9176-03349A904FCF}"/>
              </a:ext>
            </a:extLst>
          </p:cNvPr>
          <p:cNvGrpSpPr/>
          <p:nvPr/>
        </p:nvGrpSpPr>
        <p:grpSpPr>
          <a:xfrm>
            <a:off x="8691663" y="1238388"/>
            <a:ext cx="2430794" cy="1252673"/>
            <a:chOff x="9640353" y="1215528"/>
            <a:chExt cx="2430794" cy="125267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F981D3C-C356-D541-BF21-0F1F939B8CEB}"/>
                    </a:ext>
                  </a:extLst>
                </p:cNvPr>
                <p:cNvSpPr txBox="1"/>
                <p:nvPr/>
              </p:nvSpPr>
              <p:spPr>
                <a:xfrm>
                  <a:off x="9640353" y="1215528"/>
                  <a:ext cx="24307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CH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F981D3C-C356-D541-BF21-0F1F939B8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353" y="1215528"/>
                  <a:ext cx="2430794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4B9C54-8618-5346-83ED-43697D335D69}"/>
                </a:ext>
              </a:extLst>
            </p:cNvPr>
            <p:cNvSpPr txBox="1"/>
            <p:nvPr/>
          </p:nvSpPr>
          <p:spPr>
            <a:xfrm>
              <a:off x="9704121" y="1821870"/>
              <a:ext cx="22319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H" dirty="0"/>
                <a:t>Keskar et al., ICLR’17,</a:t>
              </a:r>
              <a:br>
                <a:rPr lang="en-CH" dirty="0"/>
              </a:br>
              <a:r>
                <a:rPr lang="en-CH" dirty="0"/>
                <a:t>+ many other papers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654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Adaptive sharpness: definition</a:t>
            </a:r>
            <a:endParaRPr lang="en-CH" sz="3200" b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1DA68-CB3F-B541-B3B4-BE3FEFEBE500}"/>
              </a:ext>
            </a:extLst>
          </p:cNvPr>
          <p:cNvSpPr txBox="1"/>
          <p:nvPr/>
        </p:nvSpPr>
        <p:spPr>
          <a:xfrm>
            <a:off x="443912" y="1079953"/>
            <a:ext cx="112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Average-case sharpness: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6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0A8FF5-2C96-E1AB-7F48-978FC28DC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78" y="1149024"/>
            <a:ext cx="57404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F2E9BE-964E-D6D6-8A40-AFDF1F58F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78" y="2045945"/>
            <a:ext cx="6426200" cy="622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102A78-002D-326B-6B1B-EE0FCBF1CBB5}"/>
                  </a:ext>
                </a:extLst>
              </p:cNvPr>
              <p:cNvSpPr txBox="1"/>
              <p:nvPr/>
            </p:nvSpPr>
            <p:spPr>
              <a:xfrm>
                <a:off x="443910" y="2809236"/>
                <a:ext cx="607564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Choosing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≔|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H" sz="2400" b="1" dirty="0"/>
                  <a:t> </a:t>
                </a:r>
                <a:r>
                  <a:rPr lang="en-CH" sz="2400" dirty="0"/>
                  <a:t>leads to adaptive sharpness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|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|) </m:t>
                    </m:r>
                  </m:oMath>
                </a14:m>
                <a:r>
                  <a:rPr lang="en-CH" sz="2400" dirty="0"/>
                  <a:t>which ensures that for any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CH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H" sz="2400" dirty="0"/>
                  <a:t>:</a:t>
                </a:r>
                <a:br>
                  <a:rPr lang="en-CH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|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CH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CH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H" sz="2400" dirty="0"/>
                  <a:t>This also covers normalization layers (BatchNorm, LayerNorm) and makes sharpness reparametrization-invariant for the whole modern networks (ResNets / ViTs)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102A78-002D-326B-6B1B-EE0FCBF1C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10" y="2809236"/>
                <a:ext cx="6075643" cy="3416320"/>
              </a:xfrm>
              <a:prstGeom prst="rect">
                <a:avLst/>
              </a:prstGeom>
              <a:blipFill>
                <a:blip r:embed="rId5"/>
                <a:stretch>
                  <a:fillRect l="-1461" t="-1111" r="-626" b="-296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F00066A-2446-833C-7176-27F8222EBD84}"/>
              </a:ext>
            </a:extLst>
          </p:cNvPr>
          <p:cNvSpPr txBox="1"/>
          <p:nvPr/>
        </p:nvSpPr>
        <p:spPr>
          <a:xfrm>
            <a:off x="443912" y="2043241"/>
            <a:ext cx="368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Worst-case sharpness: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6ABEF0-5AC0-A590-D79B-6A0381C0B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7877" y="2878688"/>
            <a:ext cx="5781673" cy="27888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6FFF6D-514F-2D19-BC8A-A7A9B41E0F42}"/>
              </a:ext>
            </a:extLst>
          </p:cNvPr>
          <p:cNvSpPr txBox="1"/>
          <p:nvPr/>
        </p:nvSpPr>
        <p:spPr>
          <a:xfrm>
            <a:off x="8087095" y="5573145"/>
            <a:ext cx="2538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1600" dirty="0"/>
              <a:t>Source: </a:t>
            </a:r>
            <a:r>
              <a:rPr lang="en-GB" sz="1600" dirty="0"/>
              <a:t>Kwon et al., ICML’21</a:t>
            </a:r>
            <a:endParaRPr lang="en-CH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88AB10-94D5-0DC4-BD88-A111385FAF6E}"/>
              </a:ext>
            </a:extLst>
          </p:cNvPr>
          <p:cNvSpPr txBox="1"/>
          <p:nvPr/>
        </p:nvSpPr>
        <p:spPr>
          <a:xfrm>
            <a:off x="7360732" y="5877938"/>
            <a:ext cx="393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/>
              <a:t>f</a:t>
            </a:r>
            <a:r>
              <a:rPr lang="en-CH" dirty="0"/>
              <a:t>or a proof: see our paper or Kwon et al.</a:t>
            </a:r>
          </a:p>
        </p:txBody>
      </p:sp>
    </p:spTree>
    <p:extLst>
      <p:ext uri="{BB962C8B-B14F-4D97-AF65-F5344CB8AC3E}">
        <p14:creationId xmlns:p14="http://schemas.microsoft.com/office/powerpoint/2010/main" val="428064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Adaptive sharpness: better correlation with generalization</a:t>
            </a:r>
            <a:endParaRPr lang="en-CH" sz="3200" b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1DA68-CB3F-B541-B3B4-BE3FEFEBE500}"/>
              </a:ext>
            </a:extLst>
          </p:cNvPr>
          <p:cNvSpPr txBox="1"/>
          <p:nvPr/>
        </p:nvSpPr>
        <p:spPr>
          <a:xfrm>
            <a:off x="417185" y="1070472"/>
            <a:ext cx="10964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Adaptive sharpness </a:t>
            </a:r>
            <a:r>
              <a:rPr lang="en-GB" sz="2400" dirty="0"/>
              <a:t>is reported to correlate better with generalization </a:t>
            </a:r>
            <a:r>
              <a:rPr lang="en-CH" sz="2400" dirty="0"/>
              <a:t>(setting: </a:t>
            </a:r>
            <a:r>
              <a:rPr lang="en-GB" sz="2400" dirty="0"/>
              <a:t>WideResNet-16-8 on CIFAR-10)</a:t>
            </a:r>
            <a:endParaRPr lang="en-GB" sz="16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7</a:t>
            </a:fld>
            <a:endParaRPr lang="en-I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95B580-84F1-6EDC-D640-BF9249354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43" y="2203453"/>
            <a:ext cx="7772400" cy="34890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90AA84-1F95-34CC-B102-1938A279985A}"/>
              </a:ext>
            </a:extLst>
          </p:cNvPr>
          <p:cNvSpPr txBox="1"/>
          <p:nvPr/>
        </p:nvSpPr>
        <p:spPr>
          <a:xfrm>
            <a:off x="1710046" y="5692523"/>
            <a:ext cx="9352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/>
              <a:t>“</a:t>
            </a:r>
            <a:r>
              <a:rPr lang="en-GB" sz="1400" i="1" dirty="0"/>
              <a:t>ASAM: Adaptive Sharpness-Aware Minimization for Scale-Invariant Learning of Deep Neural Networks</a:t>
            </a:r>
            <a:r>
              <a:rPr lang="en-GB" sz="1400" dirty="0"/>
              <a:t>” (Kwon et al., ICML’21)</a:t>
            </a:r>
            <a:endParaRPr lang="en-CH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5CA28F-E001-A7ED-0F51-A59C564DE354}"/>
              </a:ext>
            </a:extLst>
          </p:cNvPr>
          <p:cNvSpPr txBox="1"/>
          <p:nvPr/>
        </p:nvSpPr>
        <p:spPr>
          <a:xfrm>
            <a:off x="918460" y="6159714"/>
            <a:ext cx="1035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2400" b="1" dirty="0"/>
              <a:t>Very nice, no? Is adaptive sharpness the answer to the generalization puzzle?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9EB54D-6098-1DB6-A777-092EF3F9D4C5}"/>
              </a:ext>
            </a:extLst>
          </p:cNvPr>
          <p:cNvSpPr txBox="1"/>
          <p:nvPr/>
        </p:nvSpPr>
        <p:spPr>
          <a:xfrm>
            <a:off x="3716977" y="1895676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b="1" dirty="0">
                <a:solidFill>
                  <a:srgbClr val="FF0000"/>
                </a:solidFill>
              </a:rPr>
              <a:t>τ </a:t>
            </a:r>
            <a:r>
              <a:rPr lang="en-CH" sz="2400" b="1" dirty="0">
                <a:solidFill>
                  <a:srgbClr val="FF0000"/>
                </a:solidFill>
              </a:rPr>
              <a:t>= 0.174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3B99D7-6DEE-0330-466A-8A8AA01CDD72}"/>
              </a:ext>
            </a:extLst>
          </p:cNvPr>
          <p:cNvSpPr txBox="1"/>
          <p:nvPr/>
        </p:nvSpPr>
        <p:spPr>
          <a:xfrm>
            <a:off x="7663741" y="1906416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b="1" dirty="0">
                <a:solidFill>
                  <a:schemeClr val="accent6"/>
                </a:solidFill>
              </a:rPr>
              <a:t>τ </a:t>
            </a:r>
            <a:r>
              <a:rPr lang="en-CH" sz="2400" b="1" dirty="0">
                <a:solidFill>
                  <a:schemeClr val="accent6"/>
                </a:solidFill>
              </a:rPr>
              <a:t>= 0.636</a:t>
            </a:r>
          </a:p>
        </p:txBody>
      </p:sp>
    </p:spTree>
    <p:extLst>
      <p:ext uri="{BB962C8B-B14F-4D97-AF65-F5344CB8AC3E}">
        <p14:creationId xmlns:p14="http://schemas.microsoft.com/office/powerpoint/2010/main" val="210617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701040" y="316149"/>
            <a:ext cx="1078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Motivation of our work</a:t>
            </a:r>
            <a:endParaRPr lang="en-CH" sz="3200" b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1DA68-CB3F-B541-B3B4-BE3FEFEBE500}"/>
              </a:ext>
            </a:extLst>
          </p:cNvPr>
          <p:cNvSpPr txBox="1"/>
          <p:nvPr/>
        </p:nvSpPr>
        <p:spPr>
          <a:xfrm>
            <a:off x="2972466" y="2852275"/>
            <a:ext cx="7838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we mean by </a:t>
            </a:r>
            <a:r>
              <a:rPr lang="en-GB" sz="2400" b="1" dirty="0"/>
              <a:t>modern practical settings</a:t>
            </a:r>
            <a:r>
              <a:rPr lang="en-GB" sz="24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datasets beyond toyish CIFAR-10 / SVHN,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vision transformers,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fine-tuning (totally underexplored),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out-of-distribution generalization.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11688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8</a:t>
            </a:fld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E59AFF-06BE-06E1-E955-051C502285DB}"/>
              </a:ext>
            </a:extLst>
          </p:cNvPr>
          <p:cNvSpPr txBox="1"/>
          <p:nvPr/>
        </p:nvSpPr>
        <p:spPr>
          <a:xfrm>
            <a:off x="1173789" y="1494264"/>
            <a:ext cx="9844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00"/>
                </a:solidFill>
                <a:highlight>
                  <a:srgbClr val="FFFF00"/>
                </a:highlight>
              </a:rPr>
              <a:t>Main question we want to answer</a:t>
            </a:r>
            <a:r>
              <a:rPr lang="en-GB" sz="2400" dirty="0">
                <a:solidFill>
                  <a:srgbClr val="000000"/>
                </a:solidFill>
                <a:highlight>
                  <a:srgbClr val="FFFF00"/>
                </a:highlight>
              </a:rPr>
              <a:t>: </a:t>
            </a:r>
            <a:r>
              <a:rPr lang="en-GB" sz="2400" i="1" dirty="0">
                <a:highlight>
                  <a:srgbClr val="FFFF00"/>
                </a:highlight>
              </a:rPr>
              <a:t>Can adaptive sharpness capture generalization in modern practical settings?</a:t>
            </a:r>
            <a:endParaRPr lang="en-GB" sz="2400" b="0" i="1" u="none" strike="noStrike" dirty="0">
              <a:solidFill>
                <a:srgbClr val="000000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352AE-CFC5-3116-00E2-1F3766DCAAE3}"/>
              </a:ext>
            </a:extLst>
          </p:cNvPr>
          <p:cNvSpPr txBox="1"/>
          <p:nvPr/>
        </p:nvSpPr>
        <p:spPr>
          <a:xfrm>
            <a:off x="853496" y="5369146"/>
            <a:ext cx="10637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2400" b="1" dirty="0"/>
              <a:t>We want to have a definite answer about whether sharpness is the right quantity!</a:t>
            </a:r>
          </a:p>
        </p:txBody>
      </p:sp>
    </p:spTree>
    <p:extLst>
      <p:ext uri="{BB962C8B-B14F-4D97-AF65-F5344CB8AC3E}">
        <p14:creationId xmlns:p14="http://schemas.microsoft.com/office/powerpoint/2010/main" val="40206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l">
          <a:defRPr sz="2400" b="1" dirty="0"/>
        </a:defPPr>
      </a:lstStyle>
    </a:spDef>
    <a:txDef>
      <a:spPr>
        <a:noFill/>
      </a:spPr>
      <a:bodyPr wrap="none" rtlCol="0">
        <a:sp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43155</TotalTime>
  <Words>1705</Words>
  <Application>Microsoft Macintosh PowerPoint</Application>
  <PresentationFormat>Widescreen</PresentationFormat>
  <Paragraphs>153</Paragraphs>
  <Slides>21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Cook</dc:creator>
  <cp:lastModifiedBy>Maksym Andriushchenko</cp:lastModifiedBy>
  <cp:revision>721</cp:revision>
  <dcterms:created xsi:type="dcterms:W3CDTF">2020-07-08T09:57:48Z</dcterms:created>
  <dcterms:modified xsi:type="dcterms:W3CDTF">2023-03-14T22:51:00Z</dcterms:modified>
</cp:coreProperties>
</file>